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51" r:id="rId1"/>
    <p:sldMasterId id="2147483714" r:id="rId2"/>
    <p:sldMasterId id="2147483738" r:id="rId3"/>
    <p:sldMasterId id="2147483750" r:id="rId4"/>
    <p:sldMasterId id="2147483762" r:id="rId5"/>
    <p:sldMasterId id="2147483774" r:id="rId6"/>
    <p:sldMasterId id="2147483786" r:id="rId7"/>
    <p:sldMasterId id="2147483798" r:id="rId8"/>
    <p:sldMasterId id="2147483822" r:id="rId9"/>
    <p:sldMasterId id="2147483834" r:id="rId10"/>
    <p:sldMasterId id="2147483858" r:id="rId11"/>
    <p:sldMasterId id="2147483885" r:id="rId12"/>
  </p:sldMasterIdLst>
  <p:notesMasterIdLst>
    <p:notesMasterId r:id="rId41"/>
  </p:notesMasterIdLst>
  <p:handoutMasterIdLst>
    <p:handoutMasterId r:id="rId42"/>
  </p:handoutMasterIdLst>
  <p:sldIdLst>
    <p:sldId id="433" r:id="rId13"/>
    <p:sldId id="389" r:id="rId14"/>
    <p:sldId id="390" r:id="rId15"/>
    <p:sldId id="391" r:id="rId16"/>
    <p:sldId id="406" r:id="rId17"/>
    <p:sldId id="409" r:id="rId18"/>
    <p:sldId id="394" r:id="rId19"/>
    <p:sldId id="414" r:id="rId20"/>
    <p:sldId id="419" r:id="rId21"/>
    <p:sldId id="429" r:id="rId22"/>
    <p:sldId id="395" r:id="rId23"/>
    <p:sldId id="428" r:id="rId24"/>
    <p:sldId id="432" r:id="rId25"/>
    <p:sldId id="426" r:id="rId26"/>
    <p:sldId id="396" r:id="rId27"/>
    <p:sldId id="435" r:id="rId28"/>
    <p:sldId id="399" r:id="rId29"/>
    <p:sldId id="403" r:id="rId30"/>
    <p:sldId id="412" r:id="rId31"/>
    <p:sldId id="437" r:id="rId32"/>
    <p:sldId id="440" r:id="rId33"/>
    <p:sldId id="436" r:id="rId34"/>
    <p:sldId id="418" r:id="rId35"/>
    <p:sldId id="401" r:id="rId36"/>
    <p:sldId id="398" r:id="rId37"/>
    <p:sldId id="415" r:id="rId38"/>
    <p:sldId id="410" r:id="rId39"/>
    <p:sldId id="397" r:id="rId40"/>
  </p:sldIdLst>
  <p:sldSz cx="10160000" cy="5715000"/>
  <p:notesSz cx="6858000" cy="9144000"/>
  <p:custDataLst>
    <p:tags r:id="rId43"/>
  </p:custDataLst>
  <p:defaultTextStyle>
    <a:defPPr>
      <a:defRPr lang="en-US"/>
    </a:defPPr>
    <a:lvl1pPr marL="0" algn="l" defTabSz="4565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94" algn="l" defTabSz="4565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066" algn="l" defTabSz="4565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779" algn="l" defTabSz="4565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307" algn="l" defTabSz="4565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898" algn="l" defTabSz="4565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463" algn="l" defTabSz="4565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048" algn="l" defTabSz="4565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2616" algn="l" defTabSz="4565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" id="{D2538EB8-740A-E04A-89E1-AF5DCF4D0724}">
          <p14:sldIdLst>
            <p14:sldId id="433"/>
            <p14:sldId id="389"/>
            <p14:sldId id="390"/>
            <p14:sldId id="391"/>
            <p14:sldId id="406"/>
            <p14:sldId id="409"/>
            <p14:sldId id="394"/>
            <p14:sldId id="414"/>
            <p14:sldId id="419"/>
            <p14:sldId id="429"/>
            <p14:sldId id="395"/>
            <p14:sldId id="428"/>
            <p14:sldId id="432"/>
            <p14:sldId id="426"/>
            <p14:sldId id="396"/>
            <p14:sldId id="435"/>
            <p14:sldId id="399"/>
            <p14:sldId id="403"/>
            <p14:sldId id="412"/>
            <p14:sldId id="437"/>
            <p14:sldId id="440"/>
            <p14:sldId id="436"/>
            <p14:sldId id="418"/>
            <p14:sldId id="401"/>
            <p14:sldId id="398"/>
            <p14:sldId id="415"/>
            <p14:sldId id="410"/>
            <p14:sldId id="39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71" userDrawn="1">
          <p15:clr>
            <a:srgbClr val="A4A3A4"/>
          </p15:clr>
        </p15:guide>
        <p15:guide id="2" pos="299" userDrawn="1">
          <p15:clr>
            <a:srgbClr val="A4A3A4"/>
          </p15:clr>
        </p15:guide>
        <p15:guide id="3" pos="5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F88"/>
    <a:srgbClr val="5D78BB"/>
    <a:srgbClr val="3EB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6" autoAdjust="0"/>
    <p:restoredTop sz="98896" autoAdjust="0"/>
  </p:normalViewPr>
  <p:slideViewPr>
    <p:cSldViewPr snapToGrid="0" snapToObjects="1">
      <p:cViewPr>
        <p:scale>
          <a:sx n="75" d="100"/>
          <a:sy n="75" d="100"/>
        </p:scale>
        <p:origin x="-990" y="-204"/>
      </p:cViewPr>
      <p:guideLst>
        <p:guide orient="horz" pos="851"/>
        <p:guide pos="299"/>
        <p:guide pos="59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  <a:t>8/20/2019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33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  <a:t>8/20/2019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731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39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4586" algn="l" defTabSz="4039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9169" algn="l" defTabSz="4039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3753" algn="l" defTabSz="4039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17676" algn="l" defTabSz="4039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2291" algn="l" defTabSz="4039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26842" algn="l" defTabSz="4039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1421" algn="l" defTabSz="4039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36007" algn="l" defTabSz="4039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9B653-187F-4EB4-9E72-3B0495CF40C1}" type="slidenum">
              <a:rPr lang="zh-CN" altLang="en-US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8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9B653-187F-4EB4-9E72-3B0495CF40C1}" type="slidenum">
              <a:rPr lang="zh-CN" altLang="en-US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7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474" indent="0" algn="ctr">
              <a:buNone/>
              <a:defRPr sz="1700"/>
            </a:lvl2pPr>
            <a:lvl3pPr marL="760948" indent="0" algn="ctr">
              <a:buNone/>
              <a:defRPr sz="1600"/>
            </a:lvl3pPr>
            <a:lvl4pPr marL="1141424" indent="0" algn="ctr">
              <a:buNone/>
              <a:defRPr sz="1300"/>
            </a:lvl4pPr>
            <a:lvl5pPr marL="1521895" indent="0" algn="ctr">
              <a:buNone/>
              <a:defRPr sz="1300"/>
            </a:lvl5pPr>
            <a:lvl6pPr marL="1902353" indent="0" algn="ctr">
              <a:buNone/>
              <a:defRPr sz="1300"/>
            </a:lvl6pPr>
            <a:lvl7pPr marL="2282808" indent="0" algn="ctr">
              <a:buNone/>
              <a:defRPr sz="1300"/>
            </a:lvl7pPr>
            <a:lvl8pPr marL="2663267" indent="0" algn="ctr">
              <a:buNone/>
              <a:defRPr sz="1300"/>
            </a:lvl8pPr>
            <a:lvl9pPr marL="3043785" indent="0" algn="ctr">
              <a:buNone/>
              <a:defRPr sz="13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0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3921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71979"/>
            <a:ext cx="22860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71979"/>
            <a:ext cx="6688667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120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491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3938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583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32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464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19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292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661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3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12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585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19363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5241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325" indent="0">
              <a:buNone/>
              <a:defRPr sz="2200" b="1"/>
            </a:lvl2pPr>
            <a:lvl3pPr marL="1014649" indent="0">
              <a:buNone/>
              <a:defRPr sz="2000" b="1"/>
            </a:lvl3pPr>
            <a:lvl4pPr marL="1521970" indent="0">
              <a:buNone/>
              <a:defRPr sz="1800" b="1"/>
            </a:lvl4pPr>
            <a:lvl5pPr marL="2029295" indent="0">
              <a:buNone/>
              <a:defRPr sz="1800" b="1"/>
            </a:lvl5pPr>
            <a:lvl6pPr marL="2536619" indent="0">
              <a:buNone/>
              <a:defRPr sz="1800" b="1"/>
            </a:lvl6pPr>
            <a:lvl7pPr marL="3043943" indent="0">
              <a:buNone/>
              <a:defRPr sz="1800" b="1"/>
            </a:lvl7pPr>
            <a:lvl8pPr marL="3551201" indent="0">
              <a:buNone/>
              <a:defRPr sz="1800" b="1"/>
            </a:lvl8pPr>
            <a:lvl9pPr marL="405858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275" y="1279261"/>
            <a:ext cx="4490861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325" indent="0">
              <a:buNone/>
              <a:defRPr sz="2200" b="1"/>
            </a:lvl2pPr>
            <a:lvl3pPr marL="1014649" indent="0">
              <a:buNone/>
              <a:defRPr sz="2000" b="1"/>
            </a:lvl3pPr>
            <a:lvl4pPr marL="1521970" indent="0">
              <a:buNone/>
              <a:defRPr sz="1800" b="1"/>
            </a:lvl4pPr>
            <a:lvl5pPr marL="2029295" indent="0">
              <a:buNone/>
              <a:defRPr sz="1800" b="1"/>
            </a:lvl5pPr>
            <a:lvl6pPr marL="2536619" indent="0">
              <a:buNone/>
              <a:defRPr sz="1800" b="1"/>
            </a:lvl6pPr>
            <a:lvl7pPr marL="3043943" indent="0">
              <a:buNone/>
              <a:defRPr sz="1800" b="1"/>
            </a:lvl7pPr>
            <a:lvl8pPr marL="3551201" indent="0">
              <a:buNone/>
              <a:defRPr sz="1800" b="1"/>
            </a:lvl8pPr>
            <a:lvl9pPr marL="405858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275" y="1812396"/>
            <a:ext cx="4490861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47258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27650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4235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41"/>
            <a:ext cx="3342570" cy="96837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6"/>
            <a:ext cx="5679722" cy="487759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600"/>
            </a:lvl1pPr>
            <a:lvl2pPr marL="507325" indent="0">
              <a:buNone/>
              <a:defRPr sz="1300"/>
            </a:lvl2pPr>
            <a:lvl3pPr marL="1014649" indent="0">
              <a:buNone/>
              <a:defRPr sz="1100"/>
            </a:lvl3pPr>
            <a:lvl4pPr marL="1521970" indent="0">
              <a:buNone/>
              <a:defRPr sz="1000"/>
            </a:lvl4pPr>
            <a:lvl5pPr marL="2029295" indent="0">
              <a:buNone/>
              <a:defRPr sz="1000"/>
            </a:lvl5pPr>
            <a:lvl6pPr marL="2536619" indent="0">
              <a:buNone/>
              <a:defRPr sz="1000"/>
            </a:lvl6pPr>
            <a:lvl7pPr marL="3043943" indent="0">
              <a:buNone/>
              <a:defRPr sz="1000"/>
            </a:lvl7pPr>
            <a:lvl8pPr marL="3551201" indent="0">
              <a:buNone/>
              <a:defRPr sz="1000"/>
            </a:lvl8pPr>
            <a:lvl9pPr marL="405858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5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6" y="304271"/>
            <a:ext cx="2190750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6" y="304271"/>
            <a:ext cx="6445250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6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600"/>
            </a:lvl1pPr>
            <a:lvl2pPr marL="507325" indent="0">
              <a:buNone/>
              <a:defRPr sz="3100"/>
            </a:lvl2pPr>
            <a:lvl3pPr marL="1014649" indent="0">
              <a:buNone/>
              <a:defRPr sz="2700"/>
            </a:lvl3pPr>
            <a:lvl4pPr marL="1521970" indent="0">
              <a:buNone/>
              <a:defRPr sz="2200"/>
            </a:lvl4pPr>
            <a:lvl5pPr marL="2029295" indent="0">
              <a:buNone/>
              <a:defRPr sz="2200"/>
            </a:lvl5pPr>
            <a:lvl6pPr marL="2536619" indent="0">
              <a:buNone/>
              <a:defRPr sz="2200"/>
            </a:lvl6pPr>
            <a:lvl7pPr marL="3043943" indent="0">
              <a:buNone/>
              <a:defRPr sz="2200"/>
            </a:lvl7pPr>
            <a:lvl8pPr marL="3551201" indent="0">
              <a:buNone/>
              <a:defRPr sz="2200"/>
            </a:lvl8pPr>
            <a:lvl9pPr marL="4058585" indent="0">
              <a:buNone/>
              <a:defRPr sz="2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916"/>
            <a:ext cx="6096000" cy="670719"/>
          </a:xfrm>
        </p:spPr>
        <p:txBody>
          <a:bodyPr/>
          <a:lstStyle>
            <a:lvl1pPr marL="0" indent="0">
              <a:buNone/>
              <a:defRPr sz="1600"/>
            </a:lvl1pPr>
            <a:lvl2pPr marL="507325" indent="0">
              <a:buNone/>
              <a:defRPr sz="1300"/>
            </a:lvl2pPr>
            <a:lvl3pPr marL="1014649" indent="0">
              <a:buNone/>
              <a:defRPr sz="1100"/>
            </a:lvl3pPr>
            <a:lvl4pPr marL="1521970" indent="0">
              <a:buNone/>
              <a:defRPr sz="1000"/>
            </a:lvl4pPr>
            <a:lvl5pPr marL="2029295" indent="0">
              <a:buNone/>
              <a:defRPr sz="1000"/>
            </a:lvl5pPr>
            <a:lvl6pPr marL="2536619" indent="0">
              <a:buNone/>
              <a:defRPr sz="1000"/>
            </a:lvl6pPr>
            <a:lvl7pPr marL="3043943" indent="0">
              <a:buNone/>
              <a:defRPr sz="1000"/>
            </a:lvl7pPr>
            <a:lvl8pPr marL="3551201" indent="0">
              <a:buNone/>
              <a:defRPr sz="1000"/>
            </a:lvl8pPr>
            <a:lvl9pPr marL="405858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679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3520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71979"/>
            <a:ext cx="22860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71979"/>
            <a:ext cx="6688667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7163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422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0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5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3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1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3618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696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63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26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2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05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58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3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610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890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6880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635" indent="0">
              <a:buNone/>
              <a:defRPr sz="2200" b="1"/>
            </a:lvl2pPr>
            <a:lvl3pPr marL="1015269" indent="0">
              <a:buNone/>
              <a:defRPr sz="2000" b="1"/>
            </a:lvl3pPr>
            <a:lvl4pPr marL="1522900" indent="0">
              <a:buNone/>
              <a:defRPr sz="1800" b="1"/>
            </a:lvl4pPr>
            <a:lvl5pPr marL="2030535" indent="0">
              <a:buNone/>
              <a:defRPr sz="1800" b="1"/>
            </a:lvl5pPr>
            <a:lvl6pPr marL="2538165" indent="0">
              <a:buNone/>
              <a:defRPr sz="1800" b="1"/>
            </a:lvl6pPr>
            <a:lvl7pPr marL="3045802" indent="0">
              <a:buNone/>
              <a:defRPr sz="1800" b="1"/>
            </a:lvl7pPr>
            <a:lvl8pPr marL="3553404" indent="0">
              <a:buNone/>
              <a:defRPr sz="1800" b="1"/>
            </a:lvl8pPr>
            <a:lvl9pPr marL="4061064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206" y="1279261"/>
            <a:ext cx="4490861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635" indent="0">
              <a:buNone/>
              <a:defRPr sz="2200" b="1"/>
            </a:lvl2pPr>
            <a:lvl3pPr marL="1015269" indent="0">
              <a:buNone/>
              <a:defRPr sz="2000" b="1"/>
            </a:lvl3pPr>
            <a:lvl4pPr marL="1522900" indent="0">
              <a:buNone/>
              <a:defRPr sz="1800" b="1"/>
            </a:lvl4pPr>
            <a:lvl5pPr marL="2030535" indent="0">
              <a:buNone/>
              <a:defRPr sz="1800" b="1"/>
            </a:lvl5pPr>
            <a:lvl6pPr marL="2538165" indent="0">
              <a:buNone/>
              <a:defRPr sz="1800" b="1"/>
            </a:lvl6pPr>
            <a:lvl7pPr marL="3045802" indent="0">
              <a:buNone/>
              <a:defRPr sz="1800" b="1"/>
            </a:lvl7pPr>
            <a:lvl8pPr marL="3553404" indent="0">
              <a:buNone/>
              <a:defRPr sz="1800" b="1"/>
            </a:lvl8pPr>
            <a:lvl9pPr marL="4061064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206" y="1812396"/>
            <a:ext cx="4490861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4833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1403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951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386672" y="368321"/>
            <a:ext cx="3640667" cy="2569637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35" tIns="47515" rIns="95035" bIns="47515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5588" y="3167951"/>
            <a:ext cx="3759970" cy="359817"/>
          </a:xfrm>
          <a:prstGeom prst="rect">
            <a:avLst/>
          </a:prstGeom>
        </p:spPr>
        <p:txBody>
          <a:bodyPr vert="horz" lIns="0" tIns="40495" rIns="0" bIns="40495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95588" y="3654375"/>
            <a:ext cx="3759970" cy="190376"/>
          </a:xfrm>
          <a:prstGeom prst="rect">
            <a:avLst/>
          </a:prstGeom>
        </p:spPr>
        <p:txBody>
          <a:bodyPr vert="horz" lIns="0" tIns="40495" rIns="0" bIns="40495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12645" y="4014983"/>
            <a:ext cx="3740032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126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41"/>
            <a:ext cx="3342570" cy="96837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6"/>
            <a:ext cx="5679722" cy="487759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600"/>
            </a:lvl1pPr>
            <a:lvl2pPr marL="507635" indent="0">
              <a:buNone/>
              <a:defRPr sz="1300"/>
            </a:lvl2pPr>
            <a:lvl3pPr marL="1015269" indent="0">
              <a:buNone/>
              <a:defRPr sz="1100"/>
            </a:lvl3pPr>
            <a:lvl4pPr marL="1522900" indent="0">
              <a:buNone/>
              <a:defRPr sz="1000"/>
            </a:lvl4pPr>
            <a:lvl5pPr marL="2030535" indent="0">
              <a:buNone/>
              <a:defRPr sz="1000"/>
            </a:lvl5pPr>
            <a:lvl6pPr marL="2538165" indent="0">
              <a:buNone/>
              <a:defRPr sz="1000"/>
            </a:lvl6pPr>
            <a:lvl7pPr marL="3045802" indent="0">
              <a:buNone/>
              <a:defRPr sz="1000"/>
            </a:lvl7pPr>
            <a:lvl8pPr marL="3553404" indent="0">
              <a:buNone/>
              <a:defRPr sz="1000"/>
            </a:lvl8pPr>
            <a:lvl9pPr marL="4061064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44234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600"/>
            </a:lvl1pPr>
            <a:lvl2pPr marL="507635" indent="0">
              <a:buNone/>
              <a:defRPr sz="3100"/>
            </a:lvl2pPr>
            <a:lvl3pPr marL="1015269" indent="0">
              <a:buNone/>
              <a:defRPr sz="2700"/>
            </a:lvl3pPr>
            <a:lvl4pPr marL="1522900" indent="0">
              <a:buNone/>
              <a:defRPr sz="2200"/>
            </a:lvl4pPr>
            <a:lvl5pPr marL="2030535" indent="0">
              <a:buNone/>
              <a:defRPr sz="2200"/>
            </a:lvl5pPr>
            <a:lvl6pPr marL="2538165" indent="0">
              <a:buNone/>
              <a:defRPr sz="2200"/>
            </a:lvl6pPr>
            <a:lvl7pPr marL="3045802" indent="0">
              <a:buNone/>
              <a:defRPr sz="2200"/>
            </a:lvl7pPr>
            <a:lvl8pPr marL="3553404" indent="0">
              <a:buNone/>
              <a:defRPr sz="2200"/>
            </a:lvl8pPr>
            <a:lvl9pPr marL="4061064" indent="0">
              <a:buNone/>
              <a:defRPr sz="2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847"/>
            <a:ext cx="6096000" cy="670719"/>
          </a:xfrm>
        </p:spPr>
        <p:txBody>
          <a:bodyPr/>
          <a:lstStyle>
            <a:lvl1pPr marL="0" indent="0">
              <a:buNone/>
              <a:defRPr sz="1600"/>
            </a:lvl1pPr>
            <a:lvl2pPr marL="507635" indent="0">
              <a:buNone/>
              <a:defRPr sz="1300"/>
            </a:lvl2pPr>
            <a:lvl3pPr marL="1015269" indent="0">
              <a:buNone/>
              <a:defRPr sz="1100"/>
            </a:lvl3pPr>
            <a:lvl4pPr marL="1522900" indent="0">
              <a:buNone/>
              <a:defRPr sz="1000"/>
            </a:lvl4pPr>
            <a:lvl5pPr marL="2030535" indent="0">
              <a:buNone/>
              <a:defRPr sz="1000"/>
            </a:lvl5pPr>
            <a:lvl6pPr marL="2538165" indent="0">
              <a:buNone/>
              <a:defRPr sz="1000"/>
            </a:lvl6pPr>
            <a:lvl7pPr marL="3045802" indent="0">
              <a:buNone/>
              <a:defRPr sz="1000"/>
            </a:lvl7pPr>
            <a:lvl8pPr marL="3553404" indent="0">
              <a:buNone/>
              <a:defRPr sz="1000"/>
            </a:lvl8pPr>
            <a:lvl9pPr marL="4061064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7210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7832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71979"/>
            <a:ext cx="22860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71979"/>
            <a:ext cx="6688667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46705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6336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121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2093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lIns="76185" tIns="38093" rIns="76185" bIns="3809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31958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72643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  <a:prstGeom prst="rect">
            <a:avLst/>
          </a:prstGeom>
        </p:spPr>
        <p:txBody>
          <a:bodyPr lIns="76185" tIns="38093" rIns="76185" bIns="38093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  <a:prstGeom prst="rect">
            <a:avLst/>
          </a:prstGeom>
        </p:spPr>
        <p:txBody>
          <a:bodyPr lIns="76185" tIns="38093" rIns="76185" bIns="38093"/>
          <a:lstStyle>
            <a:lvl1pPr marL="0" indent="0" algn="ctr">
              <a:buNone/>
              <a:defRPr sz="2000"/>
            </a:lvl1pPr>
            <a:lvl2pPr marL="380823" indent="0" algn="ctr">
              <a:buNone/>
              <a:defRPr sz="1700"/>
            </a:lvl2pPr>
            <a:lvl3pPr marL="761648" indent="0" algn="ctr">
              <a:buNone/>
              <a:defRPr sz="1600"/>
            </a:lvl3pPr>
            <a:lvl4pPr marL="1142469" indent="0" algn="ctr">
              <a:buNone/>
              <a:defRPr sz="1300"/>
            </a:lvl4pPr>
            <a:lvl5pPr marL="1523290" indent="0" algn="ctr">
              <a:buNone/>
              <a:defRPr sz="1300"/>
            </a:lvl5pPr>
            <a:lvl6pPr marL="1904110" indent="0" algn="ctr">
              <a:buNone/>
              <a:defRPr sz="1300"/>
            </a:lvl6pPr>
            <a:lvl7pPr marL="2284927" indent="0" algn="ctr">
              <a:buNone/>
              <a:defRPr sz="1300"/>
            </a:lvl7pPr>
            <a:lvl8pPr marL="2665747" indent="0" algn="ctr">
              <a:buNone/>
              <a:defRPr sz="1300"/>
            </a:lvl8pPr>
            <a:lvl9pPr marL="3046582" indent="0" algn="ctr">
              <a:buNone/>
              <a:defRPr sz="13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8500" y="5296962"/>
            <a:ext cx="2286000" cy="304271"/>
          </a:xfrm>
          <a:prstGeom prst="rect">
            <a:avLst/>
          </a:prstGeom>
        </p:spPr>
        <p:txBody>
          <a:bodyPr lIns="76185" tIns="38093" rIns="76185" bIns="38093"/>
          <a:lstStyle/>
          <a:p>
            <a:pPr defTabSz="761648" fontAlgn="base">
              <a:spcBef>
                <a:spcPct val="0"/>
              </a:spcBef>
              <a:spcAft>
                <a:spcPct val="0"/>
              </a:spcAft>
            </a:pPr>
            <a:fld id="{4EEBE3AD-97E2-4F62-9E05-0016E083E582}" type="datetimeFigureOut">
              <a:rPr lang="zh-CN" altLang="en-US" sz="1600" smtClean="0">
                <a:solidFill>
                  <a:srgbClr val="000000"/>
                </a:solidFill>
              </a:rPr>
              <a:pPr defTabSz="761648" fontAlgn="base">
                <a:spcBef>
                  <a:spcPct val="0"/>
                </a:spcBef>
                <a:spcAft>
                  <a:spcPct val="0"/>
                </a:spcAft>
              </a:pPr>
              <a:t>2019/8/20</a:t>
            </a:fld>
            <a:endParaRPr lang="zh-CN" altLang="en-US" sz="16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65500" y="5296962"/>
            <a:ext cx="3429000" cy="304271"/>
          </a:xfrm>
          <a:prstGeom prst="rect">
            <a:avLst/>
          </a:prstGeom>
        </p:spPr>
        <p:txBody>
          <a:bodyPr lIns="76185" tIns="38093" rIns="76185" bIns="38093"/>
          <a:lstStyle/>
          <a:p>
            <a:pPr defTabSz="761648" fontAlgn="base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75500" y="5296962"/>
            <a:ext cx="2286000" cy="304271"/>
          </a:xfrm>
          <a:prstGeom prst="rect">
            <a:avLst/>
          </a:prstGeom>
        </p:spPr>
        <p:txBody>
          <a:bodyPr lIns="76185" tIns="38093" rIns="76185" bIns="38093"/>
          <a:lstStyle/>
          <a:p>
            <a:pPr defTabSz="761648" fontAlgn="base">
              <a:spcBef>
                <a:spcPct val="0"/>
              </a:spcBef>
              <a:spcAft>
                <a:spcPct val="0"/>
              </a:spcAft>
            </a:pPr>
            <a:fld id="{C895FCCE-F87F-4DE8-AA26-18A199E6E4DF}" type="slidenum">
              <a:rPr lang="zh-CN" altLang="en-US" sz="1600" smtClean="0">
                <a:solidFill>
                  <a:srgbClr val="000000"/>
                </a:solidFill>
              </a:rPr>
              <a:pPr defTabSz="76164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62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492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1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3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962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1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3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463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1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292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65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39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1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58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53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03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320" indent="0">
              <a:buNone/>
              <a:defRPr sz="2200" b="1"/>
            </a:lvl2pPr>
            <a:lvl3pPr marL="1014639" indent="0">
              <a:buNone/>
              <a:defRPr sz="2000" b="1"/>
            </a:lvl3pPr>
            <a:lvl4pPr marL="1521955" indent="0">
              <a:buNone/>
              <a:defRPr sz="1800" b="1"/>
            </a:lvl4pPr>
            <a:lvl5pPr marL="2029275" indent="0">
              <a:buNone/>
              <a:defRPr sz="1800" b="1"/>
            </a:lvl5pPr>
            <a:lvl6pPr marL="2536594" indent="0">
              <a:buNone/>
              <a:defRPr sz="1800" b="1"/>
            </a:lvl6pPr>
            <a:lvl7pPr marL="3043913" indent="0">
              <a:buNone/>
              <a:defRPr sz="1800" b="1"/>
            </a:lvl7pPr>
            <a:lvl8pPr marL="3551166" indent="0">
              <a:buNone/>
              <a:defRPr sz="1800" b="1"/>
            </a:lvl8pPr>
            <a:lvl9pPr marL="405854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276" y="1279261"/>
            <a:ext cx="4490861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320" indent="0">
              <a:buNone/>
              <a:defRPr sz="2200" b="1"/>
            </a:lvl2pPr>
            <a:lvl3pPr marL="1014639" indent="0">
              <a:buNone/>
              <a:defRPr sz="2000" b="1"/>
            </a:lvl3pPr>
            <a:lvl4pPr marL="1521955" indent="0">
              <a:buNone/>
              <a:defRPr sz="1800" b="1"/>
            </a:lvl4pPr>
            <a:lvl5pPr marL="2029275" indent="0">
              <a:buNone/>
              <a:defRPr sz="1800" b="1"/>
            </a:lvl5pPr>
            <a:lvl6pPr marL="2536594" indent="0">
              <a:buNone/>
              <a:defRPr sz="1800" b="1"/>
            </a:lvl6pPr>
            <a:lvl7pPr marL="3043913" indent="0">
              <a:buNone/>
              <a:defRPr sz="1800" b="1"/>
            </a:lvl7pPr>
            <a:lvl8pPr marL="3551166" indent="0">
              <a:buNone/>
              <a:defRPr sz="1800" b="1"/>
            </a:lvl8pPr>
            <a:lvl9pPr marL="405854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276" y="1812396"/>
            <a:ext cx="4490861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76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33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3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55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41"/>
            <a:ext cx="3342570" cy="96837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6"/>
            <a:ext cx="5679722" cy="487759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600"/>
            </a:lvl1pPr>
            <a:lvl2pPr marL="507320" indent="0">
              <a:buNone/>
              <a:defRPr sz="1300"/>
            </a:lvl2pPr>
            <a:lvl3pPr marL="1014639" indent="0">
              <a:buNone/>
              <a:defRPr sz="1100"/>
            </a:lvl3pPr>
            <a:lvl4pPr marL="1521955" indent="0">
              <a:buNone/>
              <a:defRPr sz="1000"/>
            </a:lvl4pPr>
            <a:lvl5pPr marL="2029275" indent="0">
              <a:buNone/>
              <a:defRPr sz="1000"/>
            </a:lvl5pPr>
            <a:lvl6pPr marL="2536594" indent="0">
              <a:buNone/>
              <a:defRPr sz="1000"/>
            </a:lvl6pPr>
            <a:lvl7pPr marL="3043913" indent="0">
              <a:buNone/>
              <a:defRPr sz="1000"/>
            </a:lvl7pPr>
            <a:lvl8pPr marL="3551166" indent="0">
              <a:buNone/>
              <a:defRPr sz="1000"/>
            </a:lvl8pPr>
            <a:lvl9pPr marL="405854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113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600"/>
            </a:lvl1pPr>
            <a:lvl2pPr marL="507320" indent="0">
              <a:buNone/>
              <a:defRPr sz="3100"/>
            </a:lvl2pPr>
            <a:lvl3pPr marL="1014639" indent="0">
              <a:buNone/>
              <a:defRPr sz="2700"/>
            </a:lvl3pPr>
            <a:lvl4pPr marL="1521955" indent="0">
              <a:buNone/>
              <a:defRPr sz="2200"/>
            </a:lvl4pPr>
            <a:lvl5pPr marL="2029275" indent="0">
              <a:buNone/>
              <a:defRPr sz="2200"/>
            </a:lvl5pPr>
            <a:lvl6pPr marL="2536594" indent="0">
              <a:buNone/>
              <a:defRPr sz="2200"/>
            </a:lvl6pPr>
            <a:lvl7pPr marL="3043913" indent="0">
              <a:buNone/>
              <a:defRPr sz="2200"/>
            </a:lvl7pPr>
            <a:lvl8pPr marL="3551166" indent="0">
              <a:buNone/>
              <a:defRPr sz="2200"/>
            </a:lvl8pPr>
            <a:lvl9pPr marL="4058545" indent="0">
              <a:buNone/>
              <a:defRPr sz="2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917"/>
            <a:ext cx="6096000" cy="670719"/>
          </a:xfrm>
        </p:spPr>
        <p:txBody>
          <a:bodyPr/>
          <a:lstStyle>
            <a:lvl1pPr marL="0" indent="0">
              <a:buNone/>
              <a:defRPr sz="1600"/>
            </a:lvl1pPr>
            <a:lvl2pPr marL="507320" indent="0">
              <a:buNone/>
              <a:defRPr sz="1300"/>
            </a:lvl2pPr>
            <a:lvl3pPr marL="1014639" indent="0">
              <a:buNone/>
              <a:defRPr sz="1100"/>
            </a:lvl3pPr>
            <a:lvl4pPr marL="1521955" indent="0">
              <a:buNone/>
              <a:defRPr sz="1000"/>
            </a:lvl4pPr>
            <a:lvl5pPr marL="2029275" indent="0">
              <a:buNone/>
              <a:defRPr sz="1000"/>
            </a:lvl5pPr>
            <a:lvl6pPr marL="2536594" indent="0">
              <a:buNone/>
              <a:defRPr sz="1000"/>
            </a:lvl6pPr>
            <a:lvl7pPr marL="3043913" indent="0">
              <a:buNone/>
              <a:defRPr sz="1000"/>
            </a:lvl7pPr>
            <a:lvl8pPr marL="3551166" indent="0">
              <a:buNone/>
              <a:defRPr sz="1000"/>
            </a:lvl8pPr>
            <a:lvl9pPr marL="405854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681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5353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71979"/>
            <a:ext cx="22860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71979"/>
            <a:ext cx="6688667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75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486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9569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283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3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46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2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293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66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40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13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587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74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52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340" indent="0">
              <a:buNone/>
              <a:defRPr sz="2200" b="1"/>
            </a:lvl2pPr>
            <a:lvl3pPr marL="1014679" indent="0">
              <a:buNone/>
              <a:defRPr sz="2000" b="1"/>
            </a:lvl3pPr>
            <a:lvl4pPr marL="1522015" indent="0">
              <a:buNone/>
              <a:defRPr sz="1800" b="1"/>
            </a:lvl4pPr>
            <a:lvl5pPr marL="2029355" indent="0">
              <a:buNone/>
              <a:defRPr sz="1800" b="1"/>
            </a:lvl5pPr>
            <a:lvl6pPr marL="2536690" indent="0">
              <a:buNone/>
              <a:defRPr sz="1800" b="1"/>
            </a:lvl6pPr>
            <a:lvl7pPr marL="3044033" indent="0">
              <a:buNone/>
              <a:defRPr sz="1800" b="1"/>
            </a:lvl7pPr>
            <a:lvl8pPr marL="3551308" indent="0">
              <a:buNone/>
              <a:defRPr sz="1800" b="1"/>
            </a:lvl8pPr>
            <a:lvl9pPr marL="405870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273" y="1279261"/>
            <a:ext cx="4490861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340" indent="0">
              <a:buNone/>
              <a:defRPr sz="2200" b="1"/>
            </a:lvl2pPr>
            <a:lvl3pPr marL="1014679" indent="0">
              <a:buNone/>
              <a:defRPr sz="2000" b="1"/>
            </a:lvl3pPr>
            <a:lvl4pPr marL="1522015" indent="0">
              <a:buNone/>
              <a:defRPr sz="1800" b="1"/>
            </a:lvl4pPr>
            <a:lvl5pPr marL="2029355" indent="0">
              <a:buNone/>
              <a:defRPr sz="1800" b="1"/>
            </a:lvl5pPr>
            <a:lvl6pPr marL="2536690" indent="0">
              <a:buNone/>
              <a:defRPr sz="1800" b="1"/>
            </a:lvl6pPr>
            <a:lvl7pPr marL="3044033" indent="0">
              <a:buNone/>
              <a:defRPr sz="1800" b="1"/>
            </a:lvl7pPr>
            <a:lvl8pPr marL="3551308" indent="0">
              <a:buNone/>
              <a:defRPr sz="1800" b="1"/>
            </a:lvl8pPr>
            <a:lvl9pPr marL="405870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273" y="1812396"/>
            <a:ext cx="4490861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4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920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5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7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14142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2189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0235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8280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6326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4378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1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78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0478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41"/>
            <a:ext cx="3342570" cy="96837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6"/>
            <a:ext cx="5679722" cy="487759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600"/>
            </a:lvl1pPr>
            <a:lvl2pPr marL="507340" indent="0">
              <a:buNone/>
              <a:defRPr sz="1300"/>
            </a:lvl2pPr>
            <a:lvl3pPr marL="1014679" indent="0">
              <a:buNone/>
              <a:defRPr sz="1100"/>
            </a:lvl3pPr>
            <a:lvl4pPr marL="1522015" indent="0">
              <a:buNone/>
              <a:defRPr sz="1000"/>
            </a:lvl4pPr>
            <a:lvl5pPr marL="2029355" indent="0">
              <a:buNone/>
              <a:defRPr sz="1000"/>
            </a:lvl5pPr>
            <a:lvl6pPr marL="2536690" indent="0">
              <a:buNone/>
              <a:defRPr sz="1000"/>
            </a:lvl6pPr>
            <a:lvl7pPr marL="3044033" indent="0">
              <a:buNone/>
              <a:defRPr sz="1000"/>
            </a:lvl7pPr>
            <a:lvl8pPr marL="3551308" indent="0">
              <a:buNone/>
              <a:defRPr sz="1000"/>
            </a:lvl8pPr>
            <a:lvl9pPr marL="405870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293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600"/>
            </a:lvl1pPr>
            <a:lvl2pPr marL="507340" indent="0">
              <a:buNone/>
              <a:defRPr sz="3100"/>
            </a:lvl2pPr>
            <a:lvl3pPr marL="1014679" indent="0">
              <a:buNone/>
              <a:defRPr sz="2700"/>
            </a:lvl3pPr>
            <a:lvl4pPr marL="1522015" indent="0">
              <a:buNone/>
              <a:defRPr sz="2200"/>
            </a:lvl4pPr>
            <a:lvl5pPr marL="2029355" indent="0">
              <a:buNone/>
              <a:defRPr sz="2200"/>
            </a:lvl5pPr>
            <a:lvl6pPr marL="2536690" indent="0">
              <a:buNone/>
              <a:defRPr sz="2200"/>
            </a:lvl6pPr>
            <a:lvl7pPr marL="3044033" indent="0">
              <a:buNone/>
              <a:defRPr sz="2200"/>
            </a:lvl7pPr>
            <a:lvl8pPr marL="3551308" indent="0">
              <a:buNone/>
              <a:defRPr sz="2200"/>
            </a:lvl8pPr>
            <a:lvl9pPr marL="4058705" indent="0">
              <a:buNone/>
              <a:defRPr sz="2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914"/>
            <a:ext cx="6096000" cy="670719"/>
          </a:xfrm>
        </p:spPr>
        <p:txBody>
          <a:bodyPr/>
          <a:lstStyle>
            <a:lvl1pPr marL="0" indent="0">
              <a:buNone/>
              <a:defRPr sz="1600"/>
            </a:lvl1pPr>
            <a:lvl2pPr marL="507340" indent="0">
              <a:buNone/>
              <a:defRPr sz="1300"/>
            </a:lvl2pPr>
            <a:lvl3pPr marL="1014679" indent="0">
              <a:buNone/>
              <a:defRPr sz="1100"/>
            </a:lvl3pPr>
            <a:lvl4pPr marL="1522015" indent="0">
              <a:buNone/>
              <a:defRPr sz="1000"/>
            </a:lvl4pPr>
            <a:lvl5pPr marL="2029355" indent="0">
              <a:buNone/>
              <a:defRPr sz="1000"/>
            </a:lvl5pPr>
            <a:lvl6pPr marL="2536690" indent="0">
              <a:buNone/>
              <a:defRPr sz="1000"/>
            </a:lvl6pPr>
            <a:lvl7pPr marL="3044033" indent="0">
              <a:buNone/>
              <a:defRPr sz="1000"/>
            </a:lvl7pPr>
            <a:lvl8pPr marL="3551308" indent="0">
              <a:buNone/>
              <a:defRPr sz="1000"/>
            </a:lvl8pPr>
            <a:lvl9pPr marL="405870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8717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988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71979"/>
            <a:ext cx="22860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71979"/>
            <a:ext cx="6688667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3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483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315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6732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3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471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2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294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6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41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14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588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163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360" indent="0">
              <a:buNone/>
              <a:defRPr sz="2200" b="1"/>
            </a:lvl2pPr>
            <a:lvl3pPr marL="1014719" indent="0">
              <a:buNone/>
              <a:defRPr sz="2000" b="1"/>
            </a:lvl3pPr>
            <a:lvl4pPr marL="1522075" indent="0">
              <a:buNone/>
              <a:defRPr sz="1800" b="1"/>
            </a:lvl4pPr>
            <a:lvl5pPr marL="2029435" indent="0">
              <a:buNone/>
              <a:defRPr sz="1800" b="1"/>
            </a:lvl5pPr>
            <a:lvl6pPr marL="2536790" indent="0">
              <a:buNone/>
              <a:defRPr sz="1800" b="1"/>
            </a:lvl6pPr>
            <a:lvl7pPr marL="3044153" indent="0">
              <a:buNone/>
              <a:defRPr sz="1800" b="1"/>
            </a:lvl7pPr>
            <a:lvl8pPr marL="3551450" indent="0">
              <a:buNone/>
              <a:defRPr sz="1800" b="1"/>
            </a:lvl8pPr>
            <a:lvl9pPr marL="405886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268" y="1279261"/>
            <a:ext cx="4490861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360" indent="0">
              <a:buNone/>
              <a:defRPr sz="2200" b="1"/>
            </a:lvl2pPr>
            <a:lvl3pPr marL="1014719" indent="0">
              <a:buNone/>
              <a:defRPr sz="2000" b="1"/>
            </a:lvl3pPr>
            <a:lvl4pPr marL="1522075" indent="0">
              <a:buNone/>
              <a:defRPr sz="1800" b="1"/>
            </a:lvl4pPr>
            <a:lvl5pPr marL="2029435" indent="0">
              <a:buNone/>
              <a:defRPr sz="1800" b="1"/>
            </a:lvl5pPr>
            <a:lvl6pPr marL="2536790" indent="0">
              <a:buNone/>
              <a:defRPr sz="1800" b="1"/>
            </a:lvl6pPr>
            <a:lvl7pPr marL="3044153" indent="0">
              <a:buNone/>
              <a:defRPr sz="1800" b="1"/>
            </a:lvl7pPr>
            <a:lvl8pPr marL="3551450" indent="0">
              <a:buNone/>
              <a:defRPr sz="1800" b="1"/>
            </a:lvl8pPr>
            <a:lvl9pPr marL="405886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268" y="1812396"/>
            <a:ext cx="4490861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32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4632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497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41"/>
            <a:ext cx="3342570" cy="96837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6"/>
            <a:ext cx="5679722" cy="487759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600"/>
            </a:lvl1pPr>
            <a:lvl2pPr marL="507360" indent="0">
              <a:buNone/>
              <a:defRPr sz="1300"/>
            </a:lvl2pPr>
            <a:lvl3pPr marL="1014719" indent="0">
              <a:buNone/>
              <a:defRPr sz="1100"/>
            </a:lvl3pPr>
            <a:lvl4pPr marL="1522075" indent="0">
              <a:buNone/>
              <a:defRPr sz="1000"/>
            </a:lvl4pPr>
            <a:lvl5pPr marL="2029435" indent="0">
              <a:buNone/>
              <a:defRPr sz="1000"/>
            </a:lvl5pPr>
            <a:lvl6pPr marL="2536790" indent="0">
              <a:buNone/>
              <a:defRPr sz="1000"/>
            </a:lvl6pPr>
            <a:lvl7pPr marL="3044153" indent="0">
              <a:buNone/>
              <a:defRPr sz="1000"/>
            </a:lvl7pPr>
            <a:lvl8pPr marL="3551450" indent="0">
              <a:buNone/>
              <a:defRPr sz="1000"/>
            </a:lvl8pPr>
            <a:lvl9pPr marL="405886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137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600"/>
            </a:lvl1pPr>
            <a:lvl2pPr marL="507360" indent="0">
              <a:buNone/>
              <a:defRPr sz="3100"/>
            </a:lvl2pPr>
            <a:lvl3pPr marL="1014719" indent="0">
              <a:buNone/>
              <a:defRPr sz="2700"/>
            </a:lvl3pPr>
            <a:lvl4pPr marL="1522075" indent="0">
              <a:buNone/>
              <a:defRPr sz="2200"/>
            </a:lvl4pPr>
            <a:lvl5pPr marL="2029435" indent="0">
              <a:buNone/>
              <a:defRPr sz="2200"/>
            </a:lvl5pPr>
            <a:lvl6pPr marL="2536790" indent="0">
              <a:buNone/>
              <a:defRPr sz="2200"/>
            </a:lvl6pPr>
            <a:lvl7pPr marL="3044153" indent="0">
              <a:buNone/>
              <a:defRPr sz="2200"/>
            </a:lvl7pPr>
            <a:lvl8pPr marL="3551450" indent="0">
              <a:buNone/>
              <a:defRPr sz="2200"/>
            </a:lvl8pPr>
            <a:lvl9pPr marL="4058865" indent="0">
              <a:buNone/>
              <a:defRPr sz="2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909"/>
            <a:ext cx="6096000" cy="670719"/>
          </a:xfrm>
        </p:spPr>
        <p:txBody>
          <a:bodyPr/>
          <a:lstStyle>
            <a:lvl1pPr marL="0" indent="0">
              <a:buNone/>
              <a:defRPr sz="1600"/>
            </a:lvl1pPr>
            <a:lvl2pPr marL="507360" indent="0">
              <a:buNone/>
              <a:defRPr sz="1300"/>
            </a:lvl2pPr>
            <a:lvl3pPr marL="1014719" indent="0">
              <a:buNone/>
              <a:defRPr sz="1100"/>
            </a:lvl3pPr>
            <a:lvl4pPr marL="1522075" indent="0">
              <a:buNone/>
              <a:defRPr sz="1000"/>
            </a:lvl4pPr>
            <a:lvl5pPr marL="2029435" indent="0">
              <a:buNone/>
              <a:defRPr sz="1000"/>
            </a:lvl5pPr>
            <a:lvl6pPr marL="2536790" indent="0">
              <a:buNone/>
              <a:defRPr sz="1000"/>
            </a:lvl6pPr>
            <a:lvl7pPr marL="3044153" indent="0">
              <a:buNone/>
              <a:defRPr sz="1000"/>
            </a:lvl7pPr>
            <a:lvl8pPr marL="3551450" indent="0">
              <a:buNone/>
              <a:defRPr sz="1000"/>
            </a:lvl8pPr>
            <a:lvl9pPr marL="405886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092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4069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71979"/>
            <a:ext cx="22860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71979"/>
            <a:ext cx="6688667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839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478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9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01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362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3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47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21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295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68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42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15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590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9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5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474" indent="0">
              <a:buNone/>
              <a:defRPr sz="1700" b="1"/>
            </a:lvl2pPr>
            <a:lvl3pPr marL="760948" indent="0">
              <a:buNone/>
              <a:defRPr sz="1600" b="1"/>
            </a:lvl3pPr>
            <a:lvl4pPr marL="1141424" indent="0">
              <a:buNone/>
              <a:defRPr sz="1300" b="1"/>
            </a:lvl4pPr>
            <a:lvl5pPr marL="1521895" indent="0">
              <a:buNone/>
              <a:defRPr sz="1300" b="1"/>
            </a:lvl5pPr>
            <a:lvl6pPr marL="1902353" indent="0">
              <a:buNone/>
              <a:defRPr sz="1300" b="1"/>
            </a:lvl6pPr>
            <a:lvl7pPr marL="2282808" indent="0">
              <a:buNone/>
              <a:defRPr sz="1300" b="1"/>
            </a:lvl7pPr>
            <a:lvl8pPr marL="2663267" indent="0">
              <a:buNone/>
              <a:defRPr sz="1300" b="1"/>
            </a:lvl8pPr>
            <a:lvl9pPr marL="3043785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5" y="2087566"/>
            <a:ext cx="4298156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8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474" indent="0">
              <a:buNone/>
              <a:defRPr sz="1700" b="1"/>
            </a:lvl2pPr>
            <a:lvl3pPr marL="760948" indent="0">
              <a:buNone/>
              <a:defRPr sz="1600" b="1"/>
            </a:lvl3pPr>
            <a:lvl4pPr marL="1141424" indent="0">
              <a:buNone/>
              <a:defRPr sz="1300" b="1"/>
            </a:lvl4pPr>
            <a:lvl5pPr marL="1521895" indent="0">
              <a:buNone/>
              <a:defRPr sz="1300" b="1"/>
            </a:lvl5pPr>
            <a:lvl6pPr marL="1902353" indent="0">
              <a:buNone/>
              <a:defRPr sz="1300" b="1"/>
            </a:lvl6pPr>
            <a:lvl7pPr marL="2282808" indent="0">
              <a:buNone/>
              <a:defRPr sz="1300" b="1"/>
            </a:lvl7pPr>
            <a:lvl8pPr marL="2663267" indent="0">
              <a:buNone/>
              <a:defRPr sz="1300" b="1"/>
            </a:lvl8pPr>
            <a:lvl9pPr marL="3043785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8" y="2087566"/>
            <a:ext cx="4319323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7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794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380" indent="0">
              <a:buNone/>
              <a:defRPr sz="2200" b="1"/>
            </a:lvl2pPr>
            <a:lvl3pPr marL="1014759" indent="0">
              <a:buNone/>
              <a:defRPr sz="2000" b="1"/>
            </a:lvl3pPr>
            <a:lvl4pPr marL="1522135" indent="0">
              <a:buNone/>
              <a:defRPr sz="1800" b="1"/>
            </a:lvl4pPr>
            <a:lvl5pPr marL="2029515" indent="0">
              <a:buNone/>
              <a:defRPr sz="1800" b="1"/>
            </a:lvl5pPr>
            <a:lvl6pPr marL="2536890" indent="0">
              <a:buNone/>
              <a:defRPr sz="1800" b="1"/>
            </a:lvl6pPr>
            <a:lvl7pPr marL="3044273" indent="0">
              <a:buNone/>
              <a:defRPr sz="1800" b="1"/>
            </a:lvl7pPr>
            <a:lvl8pPr marL="3551592" indent="0">
              <a:buNone/>
              <a:defRPr sz="1800" b="1"/>
            </a:lvl8pPr>
            <a:lvl9pPr marL="405902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264" y="1279261"/>
            <a:ext cx="4490861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380" indent="0">
              <a:buNone/>
              <a:defRPr sz="2200" b="1"/>
            </a:lvl2pPr>
            <a:lvl3pPr marL="1014759" indent="0">
              <a:buNone/>
              <a:defRPr sz="2000" b="1"/>
            </a:lvl3pPr>
            <a:lvl4pPr marL="1522135" indent="0">
              <a:buNone/>
              <a:defRPr sz="1800" b="1"/>
            </a:lvl4pPr>
            <a:lvl5pPr marL="2029515" indent="0">
              <a:buNone/>
              <a:defRPr sz="1800" b="1"/>
            </a:lvl5pPr>
            <a:lvl6pPr marL="2536890" indent="0">
              <a:buNone/>
              <a:defRPr sz="1800" b="1"/>
            </a:lvl6pPr>
            <a:lvl7pPr marL="3044273" indent="0">
              <a:buNone/>
              <a:defRPr sz="1800" b="1"/>
            </a:lvl7pPr>
            <a:lvl8pPr marL="3551592" indent="0">
              <a:buNone/>
              <a:defRPr sz="1800" b="1"/>
            </a:lvl8pPr>
            <a:lvl9pPr marL="405902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264" y="1812396"/>
            <a:ext cx="4490861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065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47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972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41"/>
            <a:ext cx="3342570" cy="96837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6"/>
            <a:ext cx="5679722" cy="487759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600"/>
            </a:lvl1pPr>
            <a:lvl2pPr marL="507380" indent="0">
              <a:buNone/>
              <a:defRPr sz="1300"/>
            </a:lvl2pPr>
            <a:lvl3pPr marL="1014759" indent="0">
              <a:buNone/>
              <a:defRPr sz="1100"/>
            </a:lvl3pPr>
            <a:lvl4pPr marL="1522135" indent="0">
              <a:buNone/>
              <a:defRPr sz="1000"/>
            </a:lvl4pPr>
            <a:lvl5pPr marL="2029515" indent="0">
              <a:buNone/>
              <a:defRPr sz="1000"/>
            </a:lvl5pPr>
            <a:lvl6pPr marL="2536890" indent="0">
              <a:buNone/>
              <a:defRPr sz="1000"/>
            </a:lvl6pPr>
            <a:lvl7pPr marL="3044273" indent="0">
              <a:buNone/>
              <a:defRPr sz="1000"/>
            </a:lvl7pPr>
            <a:lvl8pPr marL="3551592" indent="0">
              <a:buNone/>
              <a:defRPr sz="1000"/>
            </a:lvl8pPr>
            <a:lvl9pPr marL="40590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708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600"/>
            </a:lvl1pPr>
            <a:lvl2pPr marL="507380" indent="0">
              <a:buNone/>
              <a:defRPr sz="3100"/>
            </a:lvl2pPr>
            <a:lvl3pPr marL="1014759" indent="0">
              <a:buNone/>
              <a:defRPr sz="2700"/>
            </a:lvl3pPr>
            <a:lvl4pPr marL="1522135" indent="0">
              <a:buNone/>
              <a:defRPr sz="2200"/>
            </a:lvl4pPr>
            <a:lvl5pPr marL="2029515" indent="0">
              <a:buNone/>
              <a:defRPr sz="2200"/>
            </a:lvl5pPr>
            <a:lvl6pPr marL="2536890" indent="0">
              <a:buNone/>
              <a:defRPr sz="2200"/>
            </a:lvl6pPr>
            <a:lvl7pPr marL="3044273" indent="0">
              <a:buNone/>
              <a:defRPr sz="2200"/>
            </a:lvl7pPr>
            <a:lvl8pPr marL="3551592" indent="0">
              <a:buNone/>
              <a:defRPr sz="2200"/>
            </a:lvl8pPr>
            <a:lvl9pPr marL="4059025" indent="0">
              <a:buNone/>
              <a:defRPr sz="2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905"/>
            <a:ext cx="6096000" cy="670719"/>
          </a:xfrm>
        </p:spPr>
        <p:txBody>
          <a:bodyPr/>
          <a:lstStyle>
            <a:lvl1pPr marL="0" indent="0">
              <a:buNone/>
              <a:defRPr sz="1600"/>
            </a:lvl1pPr>
            <a:lvl2pPr marL="507380" indent="0">
              <a:buNone/>
              <a:defRPr sz="1300"/>
            </a:lvl2pPr>
            <a:lvl3pPr marL="1014759" indent="0">
              <a:buNone/>
              <a:defRPr sz="1100"/>
            </a:lvl3pPr>
            <a:lvl4pPr marL="1522135" indent="0">
              <a:buNone/>
              <a:defRPr sz="1000"/>
            </a:lvl4pPr>
            <a:lvl5pPr marL="2029515" indent="0">
              <a:buNone/>
              <a:defRPr sz="1000"/>
            </a:lvl5pPr>
            <a:lvl6pPr marL="2536890" indent="0">
              <a:buNone/>
              <a:defRPr sz="1000"/>
            </a:lvl6pPr>
            <a:lvl7pPr marL="3044273" indent="0">
              <a:buNone/>
              <a:defRPr sz="1000"/>
            </a:lvl7pPr>
            <a:lvl8pPr marL="3551592" indent="0">
              <a:buNone/>
              <a:defRPr sz="1000"/>
            </a:lvl8pPr>
            <a:lvl9pPr marL="40590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0780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495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71979"/>
            <a:ext cx="22860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71979"/>
            <a:ext cx="6688667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0484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473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6722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0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6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48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22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296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7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44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17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592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199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101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405" indent="0">
              <a:buNone/>
              <a:defRPr sz="2200" b="1"/>
            </a:lvl2pPr>
            <a:lvl3pPr marL="1014809" indent="0">
              <a:buNone/>
              <a:defRPr sz="2000" b="1"/>
            </a:lvl3pPr>
            <a:lvl4pPr marL="1522210" indent="0">
              <a:buNone/>
              <a:defRPr sz="1800" b="1"/>
            </a:lvl4pPr>
            <a:lvl5pPr marL="2029615" indent="0">
              <a:buNone/>
              <a:defRPr sz="1800" b="1"/>
            </a:lvl5pPr>
            <a:lvl6pPr marL="2537015" indent="0">
              <a:buNone/>
              <a:defRPr sz="1800" b="1"/>
            </a:lvl6pPr>
            <a:lvl7pPr marL="3044423" indent="0">
              <a:buNone/>
              <a:defRPr sz="1800" b="1"/>
            </a:lvl7pPr>
            <a:lvl8pPr marL="3551770" indent="0">
              <a:buNone/>
              <a:defRPr sz="1800" b="1"/>
            </a:lvl8pPr>
            <a:lvl9pPr marL="405922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258" y="1279261"/>
            <a:ext cx="4490861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405" indent="0">
              <a:buNone/>
              <a:defRPr sz="2200" b="1"/>
            </a:lvl2pPr>
            <a:lvl3pPr marL="1014809" indent="0">
              <a:buNone/>
              <a:defRPr sz="2000" b="1"/>
            </a:lvl3pPr>
            <a:lvl4pPr marL="1522210" indent="0">
              <a:buNone/>
              <a:defRPr sz="1800" b="1"/>
            </a:lvl4pPr>
            <a:lvl5pPr marL="2029615" indent="0">
              <a:buNone/>
              <a:defRPr sz="1800" b="1"/>
            </a:lvl5pPr>
            <a:lvl6pPr marL="2537015" indent="0">
              <a:buNone/>
              <a:defRPr sz="1800" b="1"/>
            </a:lvl6pPr>
            <a:lvl7pPr marL="3044423" indent="0">
              <a:buNone/>
              <a:defRPr sz="1800" b="1"/>
            </a:lvl7pPr>
            <a:lvl8pPr marL="3551770" indent="0">
              <a:buNone/>
              <a:defRPr sz="1800" b="1"/>
            </a:lvl8pPr>
            <a:lvl9pPr marL="405922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258" y="1812396"/>
            <a:ext cx="4490861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8787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3757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4379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41"/>
            <a:ext cx="3342570" cy="96837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6"/>
            <a:ext cx="5679722" cy="487759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600"/>
            </a:lvl1pPr>
            <a:lvl2pPr marL="507405" indent="0">
              <a:buNone/>
              <a:defRPr sz="1300"/>
            </a:lvl2pPr>
            <a:lvl3pPr marL="1014809" indent="0">
              <a:buNone/>
              <a:defRPr sz="1100"/>
            </a:lvl3pPr>
            <a:lvl4pPr marL="1522210" indent="0">
              <a:buNone/>
              <a:defRPr sz="1000"/>
            </a:lvl4pPr>
            <a:lvl5pPr marL="2029615" indent="0">
              <a:buNone/>
              <a:defRPr sz="1000"/>
            </a:lvl5pPr>
            <a:lvl6pPr marL="2537015" indent="0">
              <a:buNone/>
              <a:defRPr sz="1000"/>
            </a:lvl6pPr>
            <a:lvl7pPr marL="3044423" indent="0">
              <a:buNone/>
              <a:defRPr sz="1000"/>
            </a:lvl7pPr>
            <a:lvl8pPr marL="3551770" indent="0">
              <a:buNone/>
              <a:defRPr sz="1000"/>
            </a:lvl8pPr>
            <a:lvl9pPr marL="40592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3237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600"/>
            </a:lvl1pPr>
            <a:lvl2pPr marL="507405" indent="0">
              <a:buNone/>
              <a:defRPr sz="3100"/>
            </a:lvl2pPr>
            <a:lvl3pPr marL="1014809" indent="0">
              <a:buNone/>
              <a:defRPr sz="2700"/>
            </a:lvl3pPr>
            <a:lvl4pPr marL="1522210" indent="0">
              <a:buNone/>
              <a:defRPr sz="2200"/>
            </a:lvl4pPr>
            <a:lvl5pPr marL="2029615" indent="0">
              <a:buNone/>
              <a:defRPr sz="2200"/>
            </a:lvl5pPr>
            <a:lvl6pPr marL="2537015" indent="0">
              <a:buNone/>
              <a:defRPr sz="2200"/>
            </a:lvl6pPr>
            <a:lvl7pPr marL="3044423" indent="0">
              <a:buNone/>
              <a:defRPr sz="2200"/>
            </a:lvl7pPr>
            <a:lvl8pPr marL="3551770" indent="0">
              <a:buNone/>
              <a:defRPr sz="2200"/>
            </a:lvl8pPr>
            <a:lvl9pPr marL="4059225" indent="0">
              <a:buNone/>
              <a:defRPr sz="2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899"/>
            <a:ext cx="6096000" cy="670719"/>
          </a:xfrm>
        </p:spPr>
        <p:txBody>
          <a:bodyPr/>
          <a:lstStyle>
            <a:lvl1pPr marL="0" indent="0">
              <a:buNone/>
              <a:defRPr sz="1600"/>
            </a:lvl1pPr>
            <a:lvl2pPr marL="507405" indent="0">
              <a:buNone/>
              <a:defRPr sz="1300"/>
            </a:lvl2pPr>
            <a:lvl3pPr marL="1014809" indent="0">
              <a:buNone/>
              <a:defRPr sz="1100"/>
            </a:lvl3pPr>
            <a:lvl4pPr marL="1522210" indent="0">
              <a:buNone/>
              <a:defRPr sz="1000"/>
            </a:lvl4pPr>
            <a:lvl5pPr marL="2029615" indent="0">
              <a:buNone/>
              <a:defRPr sz="1000"/>
            </a:lvl5pPr>
            <a:lvl6pPr marL="2537015" indent="0">
              <a:buNone/>
              <a:defRPr sz="1000"/>
            </a:lvl6pPr>
            <a:lvl7pPr marL="3044423" indent="0">
              <a:buNone/>
              <a:defRPr sz="1000"/>
            </a:lvl7pPr>
            <a:lvl8pPr marL="3551770" indent="0">
              <a:buNone/>
              <a:defRPr sz="1000"/>
            </a:lvl8pPr>
            <a:lvl9pPr marL="40592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6877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263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71979"/>
            <a:ext cx="22860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71979"/>
            <a:ext cx="6688667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907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465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9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08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131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43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486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23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29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7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46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19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594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1252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938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435" indent="0">
              <a:buNone/>
              <a:defRPr sz="2200" b="1"/>
            </a:lvl2pPr>
            <a:lvl3pPr marL="1014869" indent="0">
              <a:buNone/>
              <a:defRPr sz="2000" b="1"/>
            </a:lvl3pPr>
            <a:lvl4pPr marL="1522300" indent="0">
              <a:buNone/>
              <a:defRPr sz="1800" b="1"/>
            </a:lvl4pPr>
            <a:lvl5pPr marL="2029735" indent="0">
              <a:buNone/>
              <a:defRPr sz="1800" b="1"/>
            </a:lvl5pPr>
            <a:lvl6pPr marL="2537165" indent="0">
              <a:buNone/>
              <a:defRPr sz="1800" b="1"/>
            </a:lvl6pPr>
            <a:lvl7pPr marL="3044602" indent="0">
              <a:buNone/>
              <a:defRPr sz="1800" b="1"/>
            </a:lvl7pPr>
            <a:lvl8pPr marL="3551983" indent="0">
              <a:buNone/>
              <a:defRPr sz="1800" b="1"/>
            </a:lvl8pPr>
            <a:lvl9pPr marL="405946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252" y="1279261"/>
            <a:ext cx="4490861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435" indent="0">
              <a:buNone/>
              <a:defRPr sz="2200" b="1"/>
            </a:lvl2pPr>
            <a:lvl3pPr marL="1014869" indent="0">
              <a:buNone/>
              <a:defRPr sz="2000" b="1"/>
            </a:lvl3pPr>
            <a:lvl4pPr marL="1522300" indent="0">
              <a:buNone/>
              <a:defRPr sz="1800" b="1"/>
            </a:lvl4pPr>
            <a:lvl5pPr marL="2029735" indent="0">
              <a:buNone/>
              <a:defRPr sz="1800" b="1"/>
            </a:lvl5pPr>
            <a:lvl6pPr marL="2537165" indent="0">
              <a:buNone/>
              <a:defRPr sz="1800" b="1"/>
            </a:lvl6pPr>
            <a:lvl7pPr marL="3044602" indent="0">
              <a:buNone/>
              <a:defRPr sz="1800" b="1"/>
            </a:lvl7pPr>
            <a:lvl8pPr marL="3551983" indent="0">
              <a:buNone/>
              <a:defRPr sz="1800" b="1"/>
            </a:lvl8pPr>
            <a:lvl9pPr marL="405946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252" y="1812396"/>
            <a:ext cx="4490861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9126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942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2911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41"/>
            <a:ext cx="3342570" cy="96837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6"/>
            <a:ext cx="5679722" cy="487759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600"/>
            </a:lvl1pPr>
            <a:lvl2pPr marL="507435" indent="0">
              <a:buNone/>
              <a:defRPr sz="1300"/>
            </a:lvl2pPr>
            <a:lvl3pPr marL="1014869" indent="0">
              <a:buNone/>
              <a:defRPr sz="1100"/>
            </a:lvl3pPr>
            <a:lvl4pPr marL="1522300" indent="0">
              <a:buNone/>
              <a:defRPr sz="1000"/>
            </a:lvl4pPr>
            <a:lvl5pPr marL="2029735" indent="0">
              <a:buNone/>
              <a:defRPr sz="1000"/>
            </a:lvl5pPr>
            <a:lvl6pPr marL="2537165" indent="0">
              <a:buNone/>
              <a:defRPr sz="1000"/>
            </a:lvl6pPr>
            <a:lvl7pPr marL="3044602" indent="0">
              <a:buNone/>
              <a:defRPr sz="1000"/>
            </a:lvl7pPr>
            <a:lvl8pPr marL="3551983" indent="0">
              <a:buNone/>
              <a:defRPr sz="1000"/>
            </a:lvl8pPr>
            <a:lvl9pPr marL="405946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2053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600"/>
            </a:lvl1pPr>
            <a:lvl2pPr marL="507435" indent="0">
              <a:buNone/>
              <a:defRPr sz="3100"/>
            </a:lvl2pPr>
            <a:lvl3pPr marL="1014869" indent="0">
              <a:buNone/>
              <a:defRPr sz="2700"/>
            </a:lvl3pPr>
            <a:lvl4pPr marL="1522300" indent="0">
              <a:buNone/>
              <a:defRPr sz="2200"/>
            </a:lvl4pPr>
            <a:lvl5pPr marL="2029735" indent="0">
              <a:buNone/>
              <a:defRPr sz="2200"/>
            </a:lvl5pPr>
            <a:lvl6pPr marL="2537165" indent="0">
              <a:buNone/>
              <a:defRPr sz="2200"/>
            </a:lvl6pPr>
            <a:lvl7pPr marL="3044602" indent="0">
              <a:buNone/>
              <a:defRPr sz="2200"/>
            </a:lvl7pPr>
            <a:lvl8pPr marL="3551983" indent="0">
              <a:buNone/>
              <a:defRPr sz="2200"/>
            </a:lvl8pPr>
            <a:lvl9pPr marL="4059465" indent="0">
              <a:buNone/>
              <a:defRPr sz="2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893"/>
            <a:ext cx="6096000" cy="670719"/>
          </a:xfrm>
        </p:spPr>
        <p:txBody>
          <a:bodyPr/>
          <a:lstStyle>
            <a:lvl1pPr marL="0" indent="0">
              <a:buNone/>
              <a:defRPr sz="1600"/>
            </a:lvl1pPr>
            <a:lvl2pPr marL="507435" indent="0">
              <a:buNone/>
              <a:defRPr sz="1300"/>
            </a:lvl2pPr>
            <a:lvl3pPr marL="1014869" indent="0">
              <a:buNone/>
              <a:defRPr sz="1100"/>
            </a:lvl3pPr>
            <a:lvl4pPr marL="1522300" indent="0">
              <a:buNone/>
              <a:defRPr sz="1000"/>
            </a:lvl4pPr>
            <a:lvl5pPr marL="2029735" indent="0">
              <a:buNone/>
              <a:defRPr sz="1000"/>
            </a:lvl5pPr>
            <a:lvl6pPr marL="2537165" indent="0">
              <a:buNone/>
              <a:defRPr sz="1000"/>
            </a:lvl6pPr>
            <a:lvl7pPr marL="3044602" indent="0">
              <a:buNone/>
              <a:defRPr sz="1000"/>
            </a:lvl7pPr>
            <a:lvl8pPr marL="3551983" indent="0">
              <a:buNone/>
              <a:defRPr sz="1000"/>
            </a:lvl8pPr>
            <a:lvl9pPr marL="405946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556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5109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71979"/>
            <a:ext cx="22860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71979"/>
            <a:ext cx="6688667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78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6" y="381000"/>
            <a:ext cx="3276864" cy="13335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6"/>
            <a:ext cx="5143500" cy="4061354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6" y="1714518"/>
            <a:ext cx="3276864" cy="3176323"/>
          </a:xfrm>
        </p:spPr>
        <p:txBody>
          <a:bodyPr/>
          <a:lstStyle>
            <a:lvl1pPr marL="0" indent="0">
              <a:buNone/>
              <a:defRPr sz="1300"/>
            </a:lvl1pPr>
            <a:lvl2pPr marL="380474" indent="0">
              <a:buNone/>
              <a:defRPr sz="1200"/>
            </a:lvl2pPr>
            <a:lvl3pPr marL="760948" indent="0">
              <a:buNone/>
              <a:defRPr sz="1000"/>
            </a:lvl3pPr>
            <a:lvl4pPr marL="1141424" indent="0">
              <a:buNone/>
              <a:defRPr sz="800"/>
            </a:lvl4pPr>
            <a:lvl5pPr marL="1521895" indent="0">
              <a:buNone/>
              <a:defRPr sz="800"/>
            </a:lvl5pPr>
            <a:lvl6pPr marL="1902353" indent="0">
              <a:buNone/>
              <a:defRPr sz="800"/>
            </a:lvl6pPr>
            <a:lvl7pPr marL="2282808" indent="0">
              <a:buNone/>
              <a:defRPr sz="800"/>
            </a:lvl7pPr>
            <a:lvl8pPr marL="2663267" indent="0">
              <a:buNone/>
              <a:defRPr sz="800"/>
            </a:lvl8pPr>
            <a:lvl9pPr marL="3043785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0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429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7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2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9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80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770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48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496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24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299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74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49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23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598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50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0986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485" indent="0">
              <a:buNone/>
              <a:defRPr sz="2200" b="1"/>
            </a:lvl2pPr>
            <a:lvl3pPr marL="1014969" indent="0">
              <a:buNone/>
              <a:defRPr sz="2000" b="1"/>
            </a:lvl3pPr>
            <a:lvl4pPr marL="1522450" indent="0">
              <a:buNone/>
              <a:defRPr sz="1800" b="1"/>
            </a:lvl4pPr>
            <a:lvl5pPr marL="2029935" indent="0">
              <a:buNone/>
              <a:defRPr sz="1800" b="1"/>
            </a:lvl5pPr>
            <a:lvl6pPr marL="2537415" indent="0">
              <a:buNone/>
              <a:defRPr sz="1800" b="1"/>
            </a:lvl6pPr>
            <a:lvl7pPr marL="3044902" indent="0">
              <a:buNone/>
              <a:defRPr sz="1800" b="1"/>
            </a:lvl7pPr>
            <a:lvl8pPr marL="3552339" indent="0">
              <a:buNone/>
              <a:defRPr sz="1800" b="1"/>
            </a:lvl8pPr>
            <a:lvl9pPr marL="405986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241" y="1279261"/>
            <a:ext cx="4490861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485" indent="0">
              <a:buNone/>
              <a:defRPr sz="2200" b="1"/>
            </a:lvl2pPr>
            <a:lvl3pPr marL="1014969" indent="0">
              <a:buNone/>
              <a:defRPr sz="2000" b="1"/>
            </a:lvl3pPr>
            <a:lvl4pPr marL="1522450" indent="0">
              <a:buNone/>
              <a:defRPr sz="1800" b="1"/>
            </a:lvl4pPr>
            <a:lvl5pPr marL="2029935" indent="0">
              <a:buNone/>
              <a:defRPr sz="1800" b="1"/>
            </a:lvl5pPr>
            <a:lvl6pPr marL="2537415" indent="0">
              <a:buNone/>
              <a:defRPr sz="1800" b="1"/>
            </a:lvl6pPr>
            <a:lvl7pPr marL="3044902" indent="0">
              <a:buNone/>
              <a:defRPr sz="1800" b="1"/>
            </a:lvl7pPr>
            <a:lvl8pPr marL="3552339" indent="0">
              <a:buNone/>
              <a:defRPr sz="1800" b="1"/>
            </a:lvl8pPr>
            <a:lvl9pPr marL="405986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241" y="1812396"/>
            <a:ext cx="4490861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8951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090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7325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41"/>
            <a:ext cx="3342570" cy="96837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6"/>
            <a:ext cx="5679722" cy="487759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600"/>
            </a:lvl1pPr>
            <a:lvl2pPr marL="507485" indent="0">
              <a:buNone/>
              <a:defRPr sz="1300"/>
            </a:lvl2pPr>
            <a:lvl3pPr marL="1014969" indent="0">
              <a:buNone/>
              <a:defRPr sz="1100"/>
            </a:lvl3pPr>
            <a:lvl4pPr marL="1522450" indent="0">
              <a:buNone/>
              <a:defRPr sz="1000"/>
            </a:lvl4pPr>
            <a:lvl5pPr marL="2029935" indent="0">
              <a:buNone/>
              <a:defRPr sz="1000"/>
            </a:lvl5pPr>
            <a:lvl6pPr marL="2537415" indent="0">
              <a:buNone/>
              <a:defRPr sz="1000"/>
            </a:lvl6pPr>
            <a:lvl7pPr marL="3044902" indent="0">
              <a:buNone/>
              <a:defRPr sz="1000"/>
            </a:lvl7pPr>
            <a:lvl8pPr marL="3552339" indent="0">
              <a:buNone/>
              <a:defRPr sz="1000"/>
            </a:lvl8pPr>
            <a:lvl9pPr marL="405986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382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600"/>
            </a:lvl1pPr>
            <a:lvl2pPr marL="507485" indent="0">
              <a:buNone/>
              <a:defRPr sz="3100"/>
            </a:lvl2pPr>
            <a:lvl3pPr marL="1014969" indent="0">
              <a:buNone/>
              <a:defRPr sz="2700"/>
            </a:lvl3pPr>
            <a:lvl4pPr marL="1522450" indent="0">
              <a:buNone/>
              <a:defRPr sz="2200"/>
            </a:lvl4pPr>
            <a:lvl5pPr marL="2029935" indent="0">
              <a:buNone/>
              <a:defRPr sz="2200"/>
            </a:lvl5pPr>
            <a:lvl6pPr marL="2537415" indent="0">
              <a:buNone/>
              <a:defRPr sz="2200"/>
            </a:lvl6pPr>
            <a:lvl7pPr marL="3044902" indent="0">
              <a:buNone/>
              <a:defRPr sz="2200"/>
            </a:lvl7pPr>
            <a:lvl8pPr marL="3552339" indent="0">
              <a:buNone/>
              <a:defRPr sz="2200"/>
            </a:lvl8pPr>
            <a:lvl9pPr marL="4059865" indent="0">
              <a:buNone/>
              <a:defRPr sz="2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882"/>
            <a:ext cx="6096000" cy="670719"/>
          </a:xfrm>
        </p:spPr>
        <p:txBody>
          <a:bodyPr/>
          <a:lstStyle>
            <a:lvl1pPr marL="0" indent="0">
              <a:buNone/>
              <a:defRPr sz="1600"/>
            </a:lvl1pPr>
            <a:lvl2pPr marL="507485" indent="0">
              <a:buNone/>
              <a:defRPr sz="1300"/>
            </a:lvl2pPr>
            <a:lvl3pPr marL="1014969" indent="0">
              <a:buNone/>
              <a:defRPr sz="1100"/>
            </a:lvl3pPr>
            <a:lvl4pPr marL="1522450" indent="0">
              <a:buNone/>
              <a:defRPr sz="1000"/>
            </a:lvl4pPr>
            <a:lvl5pPr marL="2029935" indent="0">
              <a:buNone/>
              <a:defRPr sz="1000"/>
            </a:lvl5pPr>
            <a:lvl6pPr marL="2537415" indent="0">
              <a:buNone/>
              <a:defRPr sz="1000"/>
            </a:lvl6pPr>
            <a:lvl7pPr marL="3044902" indent="0">
              <a:buNone/>
              <a:defRPr sz="1000"/>
            </a:lvl7pPr>
            <a:lvl8pPr marL="3552339" indent="0">
              <a:buNone/>
              <a:defRPr sz="1000"/>
            </a:lvl8pPr>
            <a:lvl9pPr marL="405986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388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7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6" y="381000"/>
            <a:ext cx="3276864" cy="13335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6"/>
            <a:ext cx="5143500" cy="4061354"/>
          </a:xfrm>
        </p:spPr>
        <p:txBody>
          <a:bodyPr anchor="t"/>
          <a:lstStyle>
            <a:lvl1pPr marL="0" indent="0">
              <a:buNone/>
              <a:defRPr sz="2700"/>
            </a:lvl1pPr>
            <a:lvl2pPr marL="380474" indent="0">
              <a:buNone/>
              <a:defRPr sz="2300"/>
            </a:lvl2pPr>
            <a:lvl3pPr marL="760948" indent="0">
              <a:buNone/>
              <a:defRPr sz="2000"/>
            </a:lvl3pPr>
            <a:lvl4pPr marL="1141424" indent="0">
              <a:buNone/>
              <a:defRPr sz="1700"/>
            </a:lvl4pPr>
            <a:lvl5pPr marL="1521895" indent="0">
              <a:buNone/>
              <a:defRPr sz="1700"/>
            </a:lvl5pPr>
            <a:lvl6pPr marL="1902353" indent="0">
              <a:buNone/>
              <a:defRPr sz="1700"/>
            </a:lvl6pPr>
            <a:lvl7pPr marL="2282808" indent="0">
              <a:buNone/>
              <a:defRPr sz="1700"/>
            </a:lvl7pPr>
            <a:lvl8pPr marL="2663267" indent="0">
              <a:buNone/>
              <a:defRPr sz="1700"/>
            </a:lvl8pPr>
            <a:lvl9pPr marL="3043785" indent="0">
              <a:buNone/>
              <a:defRPr sz="17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6" y="1714518"/>
            <a:ext cx="3276864" cy="3176323"/>
          </a:xfrm>
        </p:spPr>
        <p:txBody>
          <a:bodyPr/>
          <a:lstStyle>
            <a:lvl1pPr marL="0" indent="0">
              <a:buNone/>
              <a:defRPr sz="1300"/>
            </a:lvl1pPr>
            <a:lvl2pPr marL="380474" indent="0">
              <a:buNone/>
              <a:defRPr sz="1200"/>
            </a:lvl2pPr>
            <a:lvl3pPr marL="760948" indent="0">
              <a:buNone/>
              <a:defRPr sz="1000"/>
            </a:lvl3pPr>
            <a:lvl4pPr marL="1141424" indent="0">
              <a:buNone/>
              <a:defRPr sz="800"/>
            </a:lvl4pPr>
            <a:lvl5pPr marL="1521895" indent="0">
              <a:buNone/>
              <a:defRPr sz="800"/>
            </a:lvl5pPr>
            <a:lvl6pPr marL="1902353" indent="0">
              <a:buNone/>
              <a:defRPr sz="800"/>
            </a:lvl6pPr>
            <a:lvl7pPr marL="2282808" indent="0">
              <a:buNone/>
              <a:defRPr sz="800"/>
            </a:lvl7pPr>
            <a:lvl8pPr marL="2663267" indent="0">
              <a:buNone/>
              <a:defRPr sz="800"/>
            </a:lvl8pPr>
            <a:lvl9pPr marL="3043785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8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71979"/>
            <a:ext cx="22860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71979"/>
            <a:ext cx="6688667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9709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429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0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7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5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0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18494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91376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5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2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03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78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5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30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606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718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000125"/>
            <a:ext cx="4487333" cy="282839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9723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580" indent="0">
              <a:buNone/>
              <a:defRPr sz="2200" b="1"/>
            </a:lvl2pPr>
            <a:lvl3pPr marL="1015159" indent="0">
              <a:buNone/>
              <a:defRPr sz="2000" b="1"/>
            </a:lvl3pPr>
            <a:lvl4pPr marL="1522735" indent="0">
              <a:buNone/>
              <a:defRPr sz="1800" b="1"/>
            </a:lvl4pPr>
            <a:lvl5pPr marL="2030315" indent="0">
              <a:buNone/>
              <a:defRPr sz="1800" b="1"/>
            </a:lvl5pPr>
            <a:lvl6pPr marL="2537890" indent="0">
              <a:buNone/>
              <a:defRPr sz="1800" b="1"/>
            </a:lvl6pPr>
            <a:lvl7pPr marL="3045472" indent="0">
              <a:buNone/>
              <a:defRPr sz="1800" b="1"/>
            </a:lvl7pPr>
            <a:lvl8pPr marL="3553012" indent="0">
              <a:buNone/>
              <a:defRPr sz="1800" b="1"/>
            </a:lvl8pPr>
            <a:lvl9pPr marL="4060624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220" y="1279261"/>
            <a:ext cx="4490861" cy="53313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580" indent="0">
              <a:buNone/>
              <a:defRPr sz="2200" b="1"/>
            </a:lvl2pPr>
            <a:lvl3pPr marL="1015159" indent="0">
              <a:buNone/>
              <a:defRPr sz="2000" b="1"/>
            </a:lvl3pPr>
            <a:lvl4pPr marL="1522735" indent="0">
              <a:buNone/>
              <a:defRPr sz="1800" b="1"/>
            </a:lvl4pPr>
            <a:lvl5pPr marL="2030315" indent="0">
              <a:buNone/>
              <a:defRPr sz="1800" b="1"/>
            </a:lvl5pPr>
            <a:lvl6pPr marL="2537890" indent="0">
              <a:buNone/>
              <a:defRPr sz="1800" b="1"/>
            </a:lvl6pPr>
            <a:lvl7pPr marL="3045472" indent="0">
              <a:buNone/>
              <a:defRPr sz="1800" b="1"/>
            </a:lvl7pPr>
            <a:lvl8pPr marL="3553012" indent="0">
              <a:buNone/>
              <a:defRPr sz="1800" b="1"/>
            </a:lvl8pPr>
            <a:lvl9pPr marL="4060624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220" y="1812396"/>
            <a:ext cx="4490861" cy="329274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6882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29359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8991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41"/>
            <a:ext cx="3342570" cy="96837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6"/>
            <a:ext cx="5679722" cy="487759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600"/>
            </a:lvl1pPr>
            <a:lvl2pPr marL="507580" indent="0">
              <a:buNone/>
              <a:defRPr sz="1300"/>
            </a:lvl2pPr>
            <a:lvl3pPr marL="1015159" indent="0">
              <a:buNone/>
              <a:defRPr sz="1100"/>
            </a:lvl3pPr>
            <a:lvl4pPr marL="1522735" indent="0">
              <a:buNone/>
              <a:defRPr sz="1000"/>
            </a:lvl4pPr>
            <a:lvl5pPr marL="2030315" indent="0">
              <a:buNone/>
              <a:defRPr sz="1000"/>
            </a:lvl5pPr>
            <a:lvl6pPr marL="2537890" indent="0">
              <a:buNone/>
              <a:defRPr sz="1000"/>
            </a:lvl6pPr>
            <a:lvl7pPr marL="3045472" indent="0">
              <a:buNone/>
              <a:defRPr sz="1000"/>
            </a:lvl7pPr>
            <a:lvl8pPr marL="3553012" indent="0">
              <a:buNone/>
              <a:defRPr sz="1000"/>
            </a:lvl8pPr>
            <a:lvl9pPr marL="4060624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2401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600"/>
            </a:lvl1pPr>
            <a:lvl2pPr marL="507580" indent="0">
              <a:buNone/>
              <a:defRPr sz="3100"/>
            </a:lvl2pPr>
            <a:lvl3pPr marL="1015159" indent="0">
              <a:buNone/>
              <a:defRPr sz="2700"/>
            </a:lvl3pPr>
            <a:lvl4pPr marL="1522735" indent="0">
              <a:buNone/>
              <a:defRPr sz="2200"/>
            </a:lvl4pPr>
            <a:lvl5pPr marL="2030315" indent="0">
              <a:buNone/>
              <a:defRPr sz="2200"/>
            </a:lvl5pPr>
            <a:lvl6pPr marL="2537890" indent="0">
              <a:buNone/>
              <a:defRPr sz="2200"/>
            </a:lvl6pPr>
            <a:lvl7pPr marL="3045472" indent="0">
              <a:buNone/>
              <a:defRPr sz="2200"/>
            </a:lvl7pPr>
            <a:lvl8pPr marL="3553012" indent="0">
              <a:buNone/>
              <a:defRPr sz="2200"/>
            </a:lvl8pPr>
            <a:lvl9pPr marL="4060624" indent="0">
              <a:buNone/>
              <a:defRPr sz="2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861"/>
            <a:ext cx="6096000" cy="670719"/>
          </a:xfrm>
        </p:spPr>
        <p:txBody>
          <a:bodyPr/>
          <a:lstStyle>
            <a:lvl1pPr marL="0" indent="0">
              <a:buNone/>
              <a:defRPr sz="1600"/>
            </a:lvl1pPr>
            <a:lvl2pPr marL="507580" indent="0">
              <a:buNone/>
              <a:defRPr sz="1300"/>
            </a:lvl2pPr>
            <a:lvl3pPr marL="1015159" indent="0">
              <a:buNone/>
              <a:defRPr sz="1100"/>
            </a:lvl3pPr>
            <a:lvl4pPr marL="1522735" indent="0">
              <a:buNone/>
              <a:defRPr sz="1000"/>
            </a:lvl4pPr>
            <a:lvl5pPr marL="2030315" indent="0">
              <a:buNone/>
              <a:defRPr sz="1000"/>
            </a:lvl5pPr>
            <a:lvl6pPr marL="2537890" indent="0">
              <a:buNone/>
              <a:defRPr sz="1000"/>
            </a:lvl6pPr>
            <a:lvl7pPr marL="3045472" indent="0">
              <a:buNone/>
              <a:defRPr sz="1000"/>
            </a:lvl7pPr>
            <a:lvl8pPr marL="3553012" indent="0">
              <a:buNone/>
              <a:defRPr sz="1000"/>
            </a:lvl8pPr>
            <a:lvl9pPr marL="4060624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2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6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15" tIns="45713" rIns="91415" bIns="45713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6"/>
          </a:xfrm>
          <a:prstGeom prst="rect">
            <a:avLst/>
          </a:prstGeom>
        </p:spPr>
        <p:txBody>
          <a:bodyPr vert="horz" lIns="91415" tIns="45713" rIns="91415" bIns="45713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70"/>
            <a:ext cx="2286000" cy="304271"/>
          </a:xfrm>
          <a:prstGeom prst="rect">
            <a:avLst/>
          </a:prstGeom>
        </p:spPr>
        <p:txBody>
          <a:bodyPr vert="horz" lIns="91415" tIns="45713" rIns="91415" bIns="45713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70"/>
            <a:ext cx="3429000" cy="304271"/>
          </a:xfrm>
          <a:prstGeom prst="rect">
            <a:avLst/>
          </a:prstGeom>
        </p:spPr>
        <p:txBody>
          <a:bodyPr vert="horz" lIns="91415" tIns="45713" rIns="91415" bIns="4571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70"/>
            <a:ext cx="2286000" cy="304271"/>
          </a:xfrm>
          <a:prstGeom prst="rect">
            <a:avLst/>
          </a:prstGeom>
        </p:spPr>
        <p:txBody>
          <a:bodyPr vert="horz" lIns="91415" tIns="45713" rIns="91415" bIns="45713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3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49" r:id="rId13"/>
  </p:sldLayoutIdLst>
  <mc:AlternateContent xmlns:mc="http://schemas.openxmlformats.org/markup-compatibility/2006" xmlns:p14="http://schemas.microsoft.com/office/powerpoint/2010/main">
    <mc:Choice Requires="p14">
      <p:transition p14:dur="10" advClick="0" advTm="300">
        <p:fade/>
      </p:transition>
    </mc:Choice>
    <mc:Fallback xmlns="">
      <p:transition advClick="0" advTm="300">
        <p:fade/>
      </p:transition>
    </mc:Fallback>
  </mc:AlternateContent>
  <p:hf hdr="0" ftr="0" dt="0"/>
  <p:txStyles>
    <p:titleStyle>
      <a:lvl1pPr algn="l" defTabSz="760948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261" indent="-190261" algn="l" defTabSz="7609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718" indent="-190261" algn="l" defTabSz="7609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16" indent="-190261" algn="l" defTabSz="7609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33" indent="-190261" algn="l" defTabSz="7609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100" indent="-190261" algn="l" defTabSz="7609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675" indent="-190261" algn="l" defTabSz="7609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06" indent="-190261" algn="l" defTabSz="7609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97" indent="-190261" algn="l" defTabSz="7609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83" indent="-190261" algn="l" defTabSz="7609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9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74" algn="l" defTabSz="7609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48" algn="l" defTabSz="7609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424" algn="l" defTabSz="7609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95" algn="l" defTabSz="7609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53" algn="l" defTabSz="7609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808" algn="l" defTabSz="7609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67" algn="l" defTabSz="7609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85" algn="l" defTabSz="7609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101575" tIns="50785" rIns="101575" bIns="5078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649"/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649"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9" y="5296970"/>
            <a:ext cx="3217333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649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649"/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649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8680"/>
          <a:stretch/>
        </p:blipFill>
        <p:spPr bwMode="auto">
          <a:xfrm>
            <a:off x="-211667" y="-275164"/>
            <a:ext cx="10583333" cy="618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211667" y="-275164"/>
            <a:ext cx="10583333" cy="618066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649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24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ctr" defTabSz="1014649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493" indent="-380493" algn="l" defTabSz="101464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4377" indent="-317052" algn="l" defTabSz="1014649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8311" indent="-253662" algn="l" defTabSz="10146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5601" indent="-253662" algn="l" defTabSz="1014649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2921" indent="-253662" algn="l" defTabSz="1014649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0247" indent="-253662" algn="l" defTabSz="101464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7561" indent="-253662" algn="l" defTabSz="101464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4870" indent="-253662" algn="l" defTabSz="101464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2156" indent="-253662" algn="l" defTabSz="101464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464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325" algn="l" defTabSz="101464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4649" algn="l" defTabSz="101464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1970" algn="l" defTabSz="101464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29295" algn="l" defTabSz="101464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6619" algn="l" defTabSz="101464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3943" algn="l" defTabSz="101464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1201" algn="l" defTabSz="101464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58585" algn="l" defTabSz="101464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101575" tIns="50785" rIns="101575" bIns="5078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5269"/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5269"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9" y="5296970"/>
            <a:ext cx="3217333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5269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5269"/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5269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8680"/>
          <a:stretch/>
        </p:blipFill>
        <p:spPr bwMode="auto">
          <a:xfrm>
            <a:off x="-211667" y="-275164"/>
            <a:ext cx="10583333" cy="618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211667" y="-275164"/>
            <a:ext cx="10583333" cy="618066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5269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7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ctr" defTabSz="1015269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724" indent="-380724" algn="l" defTabSz="101526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4894" indent="-317260" algn="l" defTabSz="1015269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9085" indent="-253817" algn="l" defTabSz="101526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6703" indent="-253817" algn="l" defTabSz="1015269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4332" indent="-253817" algn="l" defTabSz="1015269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1971" indent="-253817" algn="l" defTabSz="10152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9598" indent="-253817" algn="l" defTabSz="10152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7223" indent="-253817" algn="l" defTabSz="10152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4842" indent="-253817" algn="l" defTabSz="10152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2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635" algn="l" defTabSz="10152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269" algn="l" defTabSz="10152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2900" algn="l" defTabSz="10152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0535" algn="l" defTabSz="10152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8165" algn="l" defTabSz="10152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5802" algn="l" defTabSz="10152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3404" algn="l" defTabSz="10152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1064" algn="l" defTabSz="10152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7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</p:sldLayoutIdLst>
  <p:hf sldNum="0" hdr="0" ftr="0" dt="0"/>
  <p:txStyles>
    <p:titleStyle>
      <a:lvl1pPr algn="l" defTabSz="761648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17" indent="-190417" algn="l" defTabSz="7616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1235" indent="-190417" algn="l" defTabSz="7616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038" indent="-190417" algn="l" defTabSz="7616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2873" indent="-190417" algn="l" defTabSz="7616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13694" indent="-190417" algn="l" defTabSz="7616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94545" indent="-190417" algn="l" defTabSz="7616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5331" indent="-190417" algn="l" defTabSz="7616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157" indent="-190417" algn="l" defTabSz="7616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36981" indent="-190417" algn="l" defTabSz="761648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16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0823" algn="l" defTabSz="7616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648" algn="l" defTabSz="7616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469" algn="l" defTabSz="7616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290" algn="l" defTabSz="7616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110" algn="l" defTabSz="7616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84927" algn="l" defTabSz="7616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65747" algn="l" defTabSz="7616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46582" algn="l" defTabSz="76164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101575" tIns="50785" rIns="101575" bIns="5078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639"/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639"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9" y="5296970"/>
            <a:ext cx="3217333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639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639"/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639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8680"/>
          <a:stretch/>
        </p:blipFill>
        <p:spPr bwMode="auto">
          <a:xfrm>
            <a:off x="-211667" y="-275164"/>
            <a:ext cx="10583333" cy="618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211667" y="-275164"/>
            <a:ext cx="10583333" cy="618066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639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8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1014639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490" indent="-380490" algn="l" defTabSz="101463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4367" indent="-317050" algn="l" defTabSz="1014639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8295" indent="-253660" algn="l" defTabSz="101463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5583" indent="-253660" algn="l" defTabSz="1014639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2898" indent="-253660" algn="l" defTabSz="1014639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0221" indent="-253660" algn="l" defTabSz="101463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7528" indent="-253660" algn="l" defTabSz="101463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4830" indent="-253660" algn="l" defTabSz="101463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2112" indent="-253660" algn="l" defTabSz="101463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463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320" algn="l" defTabSz="101463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4639" algn="l" defTabSz="101463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1955" algn="l" defTabSz="101463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29275" algn="l" defTabSz="101463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6594" algn="l" defTabSz="101463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3913" algn="l" defTabSz="101463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1166" algn="l" defTabSz="101463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58545" algn="l" defTabSz="101463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101575" tIns="50785" rIns="101575" bIns="5078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679"/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679"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9" y="5296970"/>
            <a:ext cx="3217333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679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679"/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679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8680"/>
          <a:stretch/>
        </p:blipFill>
        <p:spPr bwMode="auto">
          <a:xfrm>
            <a:off x="-211667" y="-275164"/>
            <a:ext cx="10583333" cy="618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211667" y="-275164"/>
            <a:ext cx="10583333" cy="618066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679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1014679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504" indent="-380504" algn="l" defTabSz="101467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4402" indent="-317062" algn="l" defTabSz="1014679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8345" indent="-253670" algn="l" defTabSz="101467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5654" indent="-253670" algn="l" defTabSz="1014679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2988" indent="-253670" algn="l" defTabSz="1014679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0332" indent="-253670" algn="l" defTabSz="101467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7660" indent="-253670" algn="l" defTabSz="101467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4982" indent="-253670" algn="l" defTabSz="101467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2286" indent="-253670" algn="l" defTabSz="101467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46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340" algn="l" defTabSz="10146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4679" algn="l" defTabSz="10146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2015" algn="l" defTabSz="10146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29355" algn="l" defTabSz="10146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6690" algn="l" defTabSz="10146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4033" algn="l" defTabSz="10146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1308" algn="l" defTabSz="10146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58705" algn="l" defTabSz="10146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101575" tIns="50785" rIns="101575" bIns="5078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719"/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719"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9" y="5296970"/>
            <a:ext cx="3217333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719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719"/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719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8680"/>
          <a:stretch/>
        </p:blipFill>
        <p:spPr bwMode="auto">
          <a:xfrm>
            <a:off x="-211667" y="-275164"/>
            <a:ext cx="10583333" cy="618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211667" y="-275164"/>
            <a:ext cx="10583333" cy="618066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719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1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defTabSz="1014719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520" indent="-380520" algn="l" defTabSz="101471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4436" indent="-317076" algn="l" defTabSz="1014719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8395" indent="-253680" algn="l" defTabSz="101471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5724" indent="-253680" algn="l" defTabSz="1014719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3078" indent="-253680" algn="l" defTabSz="1014719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0442" indent="-253680" algn="l" defTabSz="101471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7791" indent="-253680" algn="l" defTabSz="101471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5134" indent="-253680" algn="l" defTabSz="101471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2459" indent="-253680" algn="l" defTabSz="101471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47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360" algn="l" defTabSz="10147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4719" algn="l" defTabSz="10147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2075" algn="l" defTabSz="10147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29435" algn="l" defTabSz="10147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6790" algn="l" defTabSz="10147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4153" algn="l" defTabSz="10147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1450" algn="l" defTabSz="10147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58865" algn="l" defTabSz="10147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101575" tIns="50785" rIns="101575" bIns="5078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759"/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759"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9" y="5296970"/>
            <a:ext cx="3217333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759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759"/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759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8680"/>
          <a:stretch/>
        </p:blipFill>
        <p:spPr bwMode="auto">
          <a:xfrm>
            <a:off x="-211667" y="-275164"/>
            <a:ext cx="10583333" cy="618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211667" y="-275164"/>
            <a:ext cx="10583333" cy="618066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759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2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ctr" defTabSz="1014759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534" indent="-380534" algn="l" defTabSz="101475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4467" indent="-317090" algn="l" defTabSz="1014759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8445" indent="-253690" algn="l" defTabSz="101475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5796" indent="-253690" algn="l" defTabSz="1014759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3168" indent="-253690" algn="l" defTabSz="1014759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0552" indent="-253690" algn="l" defTabSz="101475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7923" indent="-253690" algn="l" defTabSz="101475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5286" indent="-253690" algn="l" defTabSz="101475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2632" indent="-253690" algn="l" defTabSz="101475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47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380" algn="l" defTabSz="10147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4759" algn="l" defTabSz="10147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2135" algn="l" defTabSz="10147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29515" algn="l" defTabSz="10147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6890" algn="l" defTabSz="10147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4273" algn="l" defTabSz="10147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1592" algn="l" defTabSz="10147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59025" algn="l" defTabSz="10147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101575" tIns="50785" rIns="101575" bIns="5078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809"/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809"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9" y="5296970"/>
            <a:ext cx="3217333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809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809"/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809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8680"/>
          <a:stretch/>
        </p:blipFill>
        <p:spPr bwMode="auto">
          <a:xfrm>
            <a:off x="-211667" y="-275164"/>
            <a:ext cx="10583333" cy="618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211667" y="-275164"/>
            <a:ext cx="10583333" cy="618066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809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4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ctr" defTabSz="1014809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553" indent="-380553" algn="l" defTabSz="101480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4510" indent="-317106" algn="l" defTabSz="1014809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8511" indent="-253702" algn="l" defTabSz="101480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5884" indent="-253702" algn="l" defTabSz="1014809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3281" indent="-253702" algn="l" defTabSz="1014809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0692" indent="-253702" algn="l" defTabSz="101480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8087" indent="-253702" algn="l" defTabSz="101480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5475" indent="-253702" algn="l" defTabSz="101480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2849" indent="-253702" algn="l" defTabSz="101480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480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405" algn="l" defTabSz="101480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4809" algn="l" defTabSz="101480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2210" algn="l" defTabSz="101480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29615" algn="l" defTabSz="101480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7015" algn="l" defTabSz="101480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4423" algn="l" defTabSz="101480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1770" algn="l" defTabSz="101480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59225" algn="l" defTabSz="101480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101575" tIns="50785" rIns="101575" bIns="5078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869"/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869"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9" y="5296970"/>
            <a:ext cx="3217333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869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869"/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869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8680"/>
          <a:stretch/>
        </p:blipFill>
        <p:spPr bwMode="auto">
          <a:xfrm>
            <a:off x="-211667" y="-275164"/>
            <a:ext cx="10583333" cy="618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211667" y="-275164"/>
            <a:ext cx="10583333" cy="618066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869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3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ctr" defTabSz="1014869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574" indent="-380574" algn="l" defTabSz="101486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4560" indent="-317126" algn="l" defTabSz="1014869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8585" indent="-253717" algn="l" defTabSz="101486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5992" indent="-253717" algn="l" defTabSz="1014869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3419" indent="-253717" algn="l" defTabSz="1014869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0859" indent="-253717" algn="l" defTabSz="10148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8284" indent="-253717" algn="l" defTabSz="10148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5703" indent="-253717" algn="l" defTabSz="10148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3109" indent="-253717" algn="l" defTabSz="10148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48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435" algn="l" defTabSz="10148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4869" algn="l" defTabSz="10148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2300" algn="l" defTabSz="10148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29735" algn="l" defTabSz="10148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7165" algn="l" defTabSz="10148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4602" algn="l" defTabSz="10148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1983" algn="l" defTabSz="10148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59465" algn="l" defTabSz="10148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101575" tIns="50785" rIns="101575" bIns="5078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969"/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969"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9" y="5296970"/>
            <a:ext cx="3217333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969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4969"/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4969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8680"/>
          <a:stretch/>
        </p:blipFill>
        <p:spPr bwMode="auto">
          <a:xfrm>
            <a:off x="-211667" y="-275164"/>
            <a:ext cx="10583333" cy="618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211667" y="-275164"/>
            <a:ext cx="10583333" cy="618066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969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defTabSz="1014969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613" indent="-380613" algn="l" defTabSz="101496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4644" indent="-317160" algn="l" defTabSz="1014969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8711" indent="-253742" algn="l" defTabSz="101496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6169" indent="-253742" algn="l" defTabSz="1014969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3647" indent="-253742" algn="l" defTabSz="1014969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1135" indent="-253742" algn="l" defTabSz="10149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8613" indent="-253742" algn="l" defTabSz="10149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6083" indent="-253742" algn="l" defTabSz="10149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3542" indent="-253742" algn="l" defTabSz="101496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49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485" algn="l" defTabSz="10149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4969" algn="l" defTabSz="10149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2450" algn="l" defTabSz="10149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29935" algn="l" defTabSz="10149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7415" algn="l" defTabSz="10149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4902" algn="l" defTabSz="10149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2339" algn="l" defTabSz="10149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59865" algn="l" defTabSz="101496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101575" tIns="50785" rIns="101575" bIns="5078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5159"/>
            <a:fld id="{14157037-E5C3-4BA6-9390-C67F5FE052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5159"/>
              <a:t>2019/8/20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9" y="5296970"/>
            <a:ext cx="3217333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5159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70"/>
            <a:ext cx="2370667" cy="304271"/>
          </a:xfrm>
          <a:prstGeom prst="rect">
            <a:avLst/>
          </a:prstGeom>
        </p:spPr>
        <p:txBody>
          <a:bodyPr vert="horz" lIns="101575" tIns="50785" rIns="101575" bIns="50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5159"/>
            <a:fld id="{49776BE5-C9F2-470E-AA6E-A80BC7D289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15159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8680"/>
          <a:stretch/>
        </p:blipFill>
        <p:spPr bwMode="auto">
          <a:xfrm>
            <a:off x="-211667" y="-275164"/>
            <a:ext cx="10583333" cy="618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211667" y="-275164"/>
            <a:ext cx="10583333" cy="618066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5159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1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1015159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684" indent="-380684" algn="l" defTabSz="101515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4802" indent="-317222" algn="l" defTabSz="1015159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8945" indent="-253790" algn="l" defTabSz="101515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6507" indent="-253790" algn="l" defTabSz="1015159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4080" indent="-253790" algn="l" defTabSz="1015159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1664" indent="-253790" algn="l" defTabSz="101515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9237" indent="-253790" algn="l" defTabSz="101515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6805" indent="-253790" algn="l" defTabSz="101515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4366" indent="-253790" algn="l" defTabSz="1015159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1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80" algn="l" defTabSz="10151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159" algn="l" defTabSz="10151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2735" algn="l" defTabSz="10151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0315" algn="l" defTabSz="10151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7890" algn="l" defTabSz="10151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5472" algn="l" defTabSz="10151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3012" algn="l" defTabSz="10151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0624" algn="l" defTabSz="10151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eg"/><Relationship Id="rId18" Type="http://schemas.openxmlformats.org/officeDocument/2006/relationships/image" Target="../media/image65.jpe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17" Type="http://schemas.openxmlformats.org/officeDocument/2006/relationships/image" Target="../media/image64.jpeg"/><Relationship Id="rId2" Type="http://schemas.openxmlformats.org/officeDocument/2006/relationships/image" Target="../media/image6.png"/><Relationship Id="rId16" Type="http://schemas.openxmlformats.org/officeDocument/2006/relationships/image" Target="../media/image63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jpeg"/><Relationship Id="rId15" Type="http://schemas.openxmlformats.org/officeDocument/2006/relationships/image" Target="../media/image62.jpeg"/><Relationship Id="rId10" Type="http://schemas.openxmlformats.org/officeDocument/2006/relationships/image" Target="../media/image57.png"/><Relationship Id="rId19" Type="http://schemas.openxmlformats.org/officeDocument/2006/relationships/image" Target="../media/image66.jpe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2.wdp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6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png"/><Relationship Id="rId7" Type="http://schemas.openxmlformats.org/officeDocument/2006/relationships/image" Target="../media/image78.jpe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7.jpe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2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6.png"/><Relationship Id="rId5" Type="http://schemas.openxmlformats.org/officeDocument/2006/relationships/slideLayout" Target="../slideLayouts/slideLayout70.xml"/><Relationship Id="rId4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92.png"/><Relationship Id="rId5" Type="http://schemas.microsoft.com/office/2007/relationships/hdphoto" Target="../media/hdphoto3.wdp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3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13" Type="http://schemas.openxmlformats.org/officeDocument/2006/relationships/image" Target="../media/image113.png"/><Relationship Id="rId3" Type="http://schemas.microsoft.com/office/2007/relationships/media" Target="../media/media2.mp4"/><Relationship Id="rId7" Type="http://schemas.openxmlformats.org/officeDocument/2006/relationships/image" Target="../media/image108.png"/><Relationship Id="rId12" Type="http://schemas.openxmlformats.org/officeDocument/2006/relationships/image" Target="../media/image10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7.jpeg"/><Relationship Id="rId11" Type="http://schemas.openxmlformats.org/officeDocument/2006/relationships/image" Target="../media/image112.png"/><Relationship Id="rId5" Type="http://schemas.openxmlformats.org/officeDocument/2006/relationships/slideLayout" Target="../slideLayouts/slideLayout59.xml"/><Relationship Id="rId10" Type="http://schemas.openxmlformats.org/officeDocument/2006/relationships/image" Target="../media/image111.png"/><Relationship Id="rId4" Type="http://schemas.openxmlformats.org/officeDocument/2006/relationships/video" Target="../media/media2.mp4"/><Relationship Id="rId9" Type="http://schemas.openxmlformats.org/officeDocument/2006/relationships/image" Target="../media/image110.jpeg"/><Relationship Id="rId14" Type="http://schemas.openxmlformats.org/officeDocument/2006/relationships/image" Target="../media/image11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emf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microsoft.com/office/2007/relationships/hdphoto" Target="../media/hdphoto1.wdp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7092788\Desktop\186638045158455024191143_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9" r="1051" b="5479"/>
          <a:stretch/>
        </p:blipFill>
        <p:spPr bwMode="auto">
          <a:xfrm>
            <a:off x="0" y="0"/>
            <a:ext cx="1006318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3DD63A2-07EB-444B-892C-6FDCA7C535A6}"/>
              </a:ext>
            </a:extLst>
          </p:cNvPr>
          <p:cNvSpPr/>
          <p:nvPr/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5" tIns="45713" rIns="91415" bIns="45713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8" name="Picture 4" descr="C:\Users\17092788\Desktop\苏宁易购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599" y="4329656"/>
            <a:ext cx="1600173" cy="50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5160009" y="4297671"/>
            <a:ext cx="0" cy="538989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17092788\Desktop\download-samsung-galaxy-note-8-mockup-15454646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30735" r="32350" b="56465"/>
          <a:stretch/>
        </p:blipFill>
        <p:spPr bwMode="auto">
          <a:xfrm>
            <a:off x="5162025" y="4331662"/>
            <a:ext cx="1838192" cy="5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8C37BD70-7856-44DE-8B07-B90CE7566ADF}"/>
              </a:ext>
            </a:extLst>
          </p:cNvPr>
          <p:cNvSpPr txBox="1">
            <a:spLocks/>
          </p:cNvSpPr>
          <p:nvPr/>
        </p:nvSpPr>
        <p:spPr>
          <a:xfrm>
            <a:off x="1334613" y="735025"/>
            <a:ext cx="7983558" cy="3169832"/>
          </a:xfrm>
          <a:prstGeom prst="rect">
            <a:avLst/>
          </a:prstGeom>
        </p:spPr>
        <p:txBody>
          <a:bodyPr vert="horz" wrap="square" lIns="121531" tIns="60815" rIns="121531" bIns="60815" rtlCol="0" anchor="ctr">
            <a:spAutoFit/>
          </a:bodyPr>
          <a:lstStyle>
            <a:lvl1pPr algn="ctr" defTabSz="91236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7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6600" dirty="0">
                <a:latin typeface="禹卫书法行书简体&#10;" pitchFamily="2" charset="-122"/>
                <a:ea typeface="禹卫书法行书简体&#10;" pitchFamily="2" charset="-122"/>
              </a:rPr>
              <a:t>2019</a:t>
            </a:r>
            <a:r>
              <a:rPr lang="zh-CN" altLang="en-US" sz="6600" dirty="0">
                <a:latin typeface="禹卫书法行书简体&#10;" pitchFamily="2" charset="-122"/>
                <a:ea typeface="禹卫书法行书简体&#10;" pitchFamily="2" charset="-122"/>
              </a:rPr>
              <a:t>年</a:t>
            </a:r>
            <a:endParaRPr lang="en-US" altLang="zh-CN" sz="6600" dirty="0">
              <a:latin typeface="禹卫书法行书简体&#10;" pitchFamily="2" charset="-122"/>
              <a:ea typeface="禹卫书法行书简体&#10;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latin typeface="禹卫书法行书简体&#10;" pitchFamily="2" charset="-122"/>
                <a:ea typeface="禹卫书法行书简体&#10;" pitchFamily="2" charset="-122"/>
              </a:rPr>
              <a:t>三星</a:t>
            </a:r>
            <a:r>
              <a:rPr lang="en-US" altLang="zh-CN" sz="6600" dirty="0">
                <a:latin typeface="禹卫书法行书简体&#10;" pitchFamily="2" charset="-122"/>
                <a:ea typeface="禹卫书法行书简体&#10;" pitchFamily="2" charset="-122"/>
              </a:rPr>
              <a:t>&amp;</a:t>
            </a:r>
            <a:r>
              <a:rPr lang="zh-CN" altLang="en-US" sz="6600" dirty="0">
                <a:latin typeface="禹卫书法行书简体&#10;" pitchFamily="2" charset="-122"/>
                <a:ea typeface="禹卫书法行书简体&#10;" pitchFamily="2" charset="-122"/>
              </a:rPr>
              <a:t>苏宁 合作共赢</a:t>
            </a:r>
          </a:p>
        </p:txBody>
      </p:sp>
    </p:spTree>
    <p:extLst>
      <p:ext uri="{BB962C8B-B14F-4D97-AF65-F5344CB8AC3E}">
        <p14:creationId xmlns:p14="http://schemas.microsoft.com/office/powerpoint/2010/main" val="215094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"/>
    </mc:Choice>
    <mc:Fallback xmlns="">
      <p:transition advClick="0" advTm="3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xmlns="" id="{3CDA1443-F55A-4593-8886-FCAB25821E28}"/>
              </a:ext>
            </a:extLst>
          </p:cNvPr>
          <p:cNvSpPr txBox="1">
            <a:spLocks/>
          </p:cNvSpPr>
          <p:nvPr/>
        </p:nvSpPr>
        <p:spPr>
          <a:xfrm>
            <a:off x="1280147" y="434456"/>
            <a:ext cx="5810768" cy="602908"/>
          </a:xfrm>
          <a:prstGeom prst="rect">
            <a:avLst/>
          </a:prstGeom>
        </p:spPr>
        <p:txBody>
          <a:bodyPr vert="horz" lIns="101385" tIns="50695" rIns="101385" bIns="50695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sz="2900" dirty="0">
                <a:solidFill>
                  <a:prstClr val="white"/>
                </a:solidFill>
              </a:rPr>
              <a:t>站内</a:t>
            </a:r>
            <a:r>
              <a:rPr lang="en-US" altLang="zh-CN" sz="2900" dirty="0">
                <a:solidFill>
                  <a:prstClr val="white"/>
                </a:solidFill>
              </a:rPr>
              <a:t>——</a:t>
            </a:r>
            <a:r>
              <a:rPr sz="2900" dirty="0">
                <a:solidFill>
                  <a:prstClr val="white"/>
                </a:solidFill>
              </a:rPr>
              <a:t>聚客宝（</a:t>
            </a:r>
            <a:r>
              <a:rPr lang="en-US" altLang="zh-CN" sz="2900" dirty="0">
                <a:solidFill>
                  <a:prstClr val="white"/>
                </a:solidFill>
              </a:rPr>
              <a:t>CPM</a:t>
            </a:r>
            <a:r>
              <a:rPr sz="2900" dirty="0">
                <a:solidFill>
                  <a:prstClr val="white"/>
                </a:solidFill>
              </a:rPr>
              <a:t>）</a:t>
            </a: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xmlns="" id="{C044D300-367E-4FF6-85D3-758E272BBF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6069" y="973851"/>
            <a:ext cx="7977388" cy="0"/>
          </a:xfrm>
          <a:prstGeom prst="line">
            <a:avLst/>
          </a:prstGeom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35110" tIns="67575" rIns="135110" bIns="67575" numCol="1" anchor="t" anchorCtr="0" compatLnSpc="1">
            <a:prstTxWarp prst="textNoShape">
              <a:avLst/>
            </a:prstTxWarp>
          </a:bodyPr>
          <a:lstStyle/>
          <a:p>
            <a:pPr defTabSz="759942">
              <a:lnSpc>
                <a:spcPct val="120000"/>
              </a:lnSpc>
            </a:pPr>
            <a:endParaRPr lang="zh-CN" altLang="en-US" sz="360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r="64429"/>
          <a:stretch/>
        </p:blipFill>
        <p:spPr>
          <a:xfrm>
            <a:off x="479173" y="298620"/>
            <a:ext cx="710839" cy="7217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31541" y="4961443"/>
            <a:ext cx="1626504" cy="346243"/>
          </a:xfrm>
          <a:prstGeom prst="rect">
            <a:avLst/>
          </a:prstGeom>
        </p:spPr>
        <p:txBody>
          <a:bodyPr wrap="none" lIns="101385" tIns="50692" rIns="101385" bIns="50692">
            <a:spAutoFit/>
          </a:bodyPr>
          <a:lstStyle/>
          <a:p>
            <a:pPr algn="ctr" defTabSz="759942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聚客宝站内投放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04383" y="4553999"/>
            <a:ext cx="2731448" cy="342593"/>
            <a:chOff x="602875" y="1103446"/>
            <a:chExt cx="982482" cy="255121"/>
          </a:xfrm>
        </p:grpSpPr>
        <p:sp>
          <p:nvSpPr>
            <p:cNvPr id="15" name="圆角矩形 14"/>
            <p:cNvSpPr/>
            <p:nvPr/>
          </p:nvSpPr>
          <p:spPr>
            <a:xfrm>
              <a:off x="602875" y="1109936"/>
              <a:ext cx="937072" cy="248631"/>
            </a:xfrm>
            <a:prstGeom prst="roundRect">
              <a:avLst>
                <a:gd name="adj" fmla="val 50000"/>
              </a:avLst>
            </a:prstGeom>
            <a:solidFill>
              <a:srgbClr val="0F98D5"/>
            </a:solidFill>
            <a:ln>
              <a:noFill/>
            </a:ln>
            <a:effectLst>
              <a:outerShdw blurRad="1270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9942"/>
              <a:endParaRPr lang="zh-CN" altLang="en-US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文本框 19"/>
            <p:cNvSpPr txBox="1">
              <a:spLocks noChangeArrowheads="1"/>
            </p:cNvSpPr>
            <p:nvPr/>
          </p:nvSpPr>
          <p:spPr bwMode="auto">
            <a:xfrm>
              <a:off x="621762" y="1103446"/>
              <a:ext cx="963595" cy="25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10132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rPr>
                <a:t>投放效果</a:t>
              </a:r>
              <a:r>
                <a:rPr lang="en-US" altLang="zh-CN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rPr>
                <a:t>——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rPr>
                <a:t>移动搜索横通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5251384" y="4938044"/>
            <a:ext cx="1220409" cy="736094"/>
          </a:xfrm>
          <a:prstGeom prst="rect">
            <a:avLst/>
          </a:prstGeom>
        </p:spPr>
        <p:txBody>
          <a:bodyPr wrap="none" lIns="101385" tIns="50692" rIns="101385" bIns="50692">
            <a:spAutoFit/>
          </a:bodyPr>
          <a:lstStyle/>
          <a:p>
            <a:pPr algn="ctr" defTabSz="759651">
              <a:lnSpc>
                <a:spcPct val="13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4%</a:t>
            </a:r>
          </a:p>
          <a:p>
            <a:pPr algn="ctr" defTabSz="759651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平均点击率</a:t>
            </a:r>
          </a:p>
        </p:txBody>
      </p:sp>
      <p:sp>
        <p:nvSpPr>
          <p:cNvPr id="18" name="矩形 17"/>
          <p:cNvSpPr/>
          <p:nvPr/>
        </p:nvSpPr>
        <p:spPr>
          <a:xfrm>
            <a:off x="6930867" y="4938078"/>
            <a:ext cx="966778" cy="735941"/>
          </a:xfrm>
          <a:prstGeom prst="rect">
            <a:avLst/>
          </a:prstGeom>
        </p:spPr>
        <p:txBody>
          <a:bodyPr wrap="none" lIns="101385" tIns="50692" rIns="101385" bIns="50692">
            <a:spAutoFit/>
          </a:bodyPr>
          <a:lstStyle/>
          <a:p>
            <a:pPr defTabSz="759651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平均</a:t>
            </a:r>
            <a:r>
              <a: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ROI</a:t>
            </a:r>
          </a:p>
          <a:p>
            <a:pPr defTabSz="759651">
              <a:lnSpc>
                <a:spcPct val="13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10-15</a:t>
            </a:r>
          </a:p>
        </p:txBody>
      </p:sp>
      <p:sp>
        <p:nvSpPr>
          <p:cNvPr id="28" name="矩形 27"/>
          <p:cNvSpPr/>
          <p:nvPr/>
        </p:nvSpPr>
        <p:spPr>
          <a:xfrm>
            <a:off x="8442422" y="4953215"/>
            <a:ext cx="814316" cy="736094"/>
          </a:xfrm>
          <a:prstGeom prst="rect">
            <a:avLst/>
          </a:prstGeom>
        </p:spPr>
        <p:txBody>
          <a:bodyPr wrap="none" lIns="101385" tIns="50692" rIns="101385" bIns="50692">
            <a:spAutoFit/>
          </a:bodyPr>
          <a:lstStyle/>
          <a:p>
            <a:pPr defTabSz="759651">
              <a:lnSpc>
                <a:spcPct val="13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百万级</a:t>
            </a:r>
            <a:endParaRPr lang="en-US" altLang="zh-CN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759651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曝光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8" y="1857368"/>
            <a:ext cx="4308606" cy="2512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/>
          <p:cNvSpPr/>
          <p:nvPr/>
        </p:nvSpPr>
        <p:spPr>
          <a:xfrm>
            <a:off x="4821273" y="1925638"/>
            <a:ext cx="4160837" cy="2785378"/>
          </a:xfrm>
          <a:prstGeom prst="rect">
            <a:avLst/>
          </a:prstGeom>
        </p:spPr>
        <p:txBody>
          <a:bodyPr wrap="square" lIns="91435" tIns="45720" rIns="91435" bIns="45720">
            <a:spAutoFit/>
          </a:bodyPr>
          <a:lstStyle/>
          <a:p>
            <a:pPr defTabSz="713011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聚客宝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是苏宁易购图片类广告竞价推广工具，按千次展现计费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713011">
              <a:lnSpc>
                <a:spcPct val="150000"/>
              </a:lnSpc>
              <a:defRPr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62" indent="-285662" defTabSz="71301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精选苏宁易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购优质展位（首页联版、搜索横通、云信、领券中心联版、支付完成页横通等）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62" indent="-285662" defTabSz="71301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按照展现计费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62" indent="-285662" defTabSz="71301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按照竞价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62" indent="-285662" defTabSz="71301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苏宁站内人群，购买意识强，效果较好</a:t>
            </a:r>
          </a:p>
          <a:p>
            <a:pPr marL="285662" indent="-285662" defTabSz="713011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4"/>
          <p:cNvSpPr txBox="1">
            <a:spLocks noChangeArrowheads="1"/>
          </p:cNvSpPr>
          <p:nvPr/>
        </p:nvSpPr>
        <p:spPr bwMode="auto">
          <a:xfrm>
            <a:off x="5563178" y="1511304"/>
            <a:ext cx="26711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20" rIns="91435" bIns="45720">
            <a:spAutoFit/>
          </a:bodyPr>
          <a:lstStyle>
            <a:lvl1pPr defTabSz="7127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7127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7127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7127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7127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7127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7127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7127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7127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聚客宝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286764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5545124" y="1920456"/>
            <a:ext cx="4082260" cy="2721134"/>
            <a:chOff x="467544" y="1618006"/>
            <a:chExt cx="3674034" cy="2449021"/>
          </a:xfrm>
        </p:grpSpPr>
        <p:grpSp>
          <p:nvGrpSpPr>
            <p:cNvPr id="33" name="组合 32"/>
            <p:cNvGrpSpPr/>
            <p:nvPr/>
          </p:nvGrpSpPr>
          <p:grpSpPr>
            <a:xfrm>
              <a:off x="1691680" y="1618006"/>
              <a:ext cx="1225762" cy="2449021"/>
              <a:chOff x="2627784" y="1275606"/>
              <a:chExt cx="1782070" cy="3560499"/>
            </a:xfrm>
          </p:grpSpPr>
          <p:sp>
            <p:nvSpPr>
              <p:cNvPr id="40" name="object 9"/>
              <p:cNvSpPr/>
              <p:nvPr/>
            </p:nvSpPr>
            <p:spPr>
              <a:xfrm>
                <a:off x="2627784" y="1275606"/>
                <a:ext cx="1782070" cy="356049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1011720"/>
                <a:endParaRPr>
                  <a:solidFill>
                    <a:prstClr val="black"/>
                  </a:solidFill>
                </a:endParaRPr>
              </a:p>
            </p:txBody>
          </p:sp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7526" y="1708150"/>
                <a:ext cx="1442586" cy="25595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" name="组合 33"/>
            <p:cNvGrpSpPr/>
            <p:nvPr/>
          </p:nvGrpSpPr>
          <p:grpSpPr>
            <a:xfrm>
              <a:off x="467544" y="1618009"/>
              <a:ext cx="1222149" cy="2441801"/>
              <a:chOff x="2638737" y="1159819"/>
              <a:chExt cx="1782070" cy="3560499"/>
            </a:xfrm>
          </p:grpSpPr>
          <p:sp>
            <p:nvSpPr>
              <p:cNvPr id="38" name="object 9"/>
              <p:cNvSpPr/>
              <p:nvPr/>
            </p:nvSpPr>
            <p:spPr>
              <a:xfrm>
                <a:off x="2638737" y="1159819"/>
                <a:ext cx="1782070" cy="356049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1011720"/>
                <a:endParaRPr>
                  <a:solidFill>
                    <a:prstClr val="black"/>
                  </a:solidFill>
                </a:endParaRPr>
              </a:p>
            </p:txBody>
          </p:sp>
          <p:pic>
            <p:nvPicPr>
              <p:cNvPr id="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7343" y="1618586"/>
                <a:ext cx="1464858" cy="2533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5" name="组合 34"/>
            <p:cNvGrpSpPr/>
            <p:nvPr/>
          </p:nvGrpSpPr>
          <p:grpSpPr>
            <a:xfrm>
              <a:off x="2915816" y="1618006"/>
              <a:ext cx="1225762" cy="2449021"/>
              <a:chOff x="5429793" y="1159819"/>
              <a:chExt cx="1400496" cy="2798131"/>
            </a:xfrm>
          </p:grpSpPr>
          <p:sp>
            <p:nvSpPr>
              <p:cNvPr id="36" name="object 9"/>
              <p:cNvSpPr/>
              <p:nvPr/>
            </p:nvSpPr>
            <p:spPr>
              <a:xfrm>
                <a:off x="5429793" y="1159819"/>
                <a:ext cx="1400496" cy="2798131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1011720"/>
                <a:endParaRPr>
                  <a:solidFill>
                    <a:prstClr val="black"/>
                  </a:solidFill>
                </a:endParaRPr>
              </a:p>
            </p:txBody>
          </p:sp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63" t="9905" r="8129" b="14941"/>
              <a:stretch/>
            </p:blipFill>
            <p:spPr bwMode="auto">
              <a:xfrm>
                <a:off x="5581613" y="1499747"/>
                <a:ext cx="1115279" cy="20666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42" name="标题 1"/>
          <p:cNvSpPr txBox="1">
            <a:spLocks/>
          </p:cNvSpPr>
          <p:nvPr/>
        </p:nvSpPr>
        <p:spPr>
          <a:xfrm>
            <a:off x="6224102" y="1392030"/>
            <a:ext cx="2400267" cy="444479"/>
          </a:xfrm>
          <a:prstGeom prst="rect">
            <a:avLst/>
          </a:prstGeom>
        </p:spPr>
        <p:txBody>
          <a:bodyPr vert="horz" wrap="square" lIns="101315" tIns="50655" rIns="101315" bIns="50655" rtlCol="0" anchor="ctr">
            <a:sp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sz="2200" b="1" dirty="0">
                <a:gradFill>
                  <a:gsLst>
                    <a:gs pos="0">
                      <a:srgbClr val="316CAE"/>
                    </a:gs>
                    <a:gs pos="100000">
                      <a:srgbClr val="5CC5C8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站外精准投放</a:t>
            </a:r>
          </a:p>
        </p:txBody>
      </p:sp>
      <p:sp>
        <p:nvSpPr>
          <p:cNvPr id="43" name="object 42"/>
          <p:cNvSpPr/>
          <p:nvPr/>
        </p:nvSpPr>
        <p:spPr>
          <a:xfrm>
            <a:off x="748070" y="5378590"/>
            <a:ext cx="8800689" cy="3441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9018"/>
            <a:endParaRPr sz="16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object 36"/>
          <p:cNvSpPr txBox="1"/>
          <p:nvPr/>
        </p:nvSpPr>
        <p:spPr>
          <a:xfrm>
            <a:off x="3999967" y="5362670"/>
            <a:ext cx="2320258" cy="304006"/>
          </a:xfrm>
          <a:prstGeom prst="rect">
            <a:avLst/>
          </a:prstGeom>
        </p:spPr>
        <p:txBody>
          <a:bodyPr vert="horz" wrap="square" lIns="0" tIns="59665" rIns="0" bIns="0" rtlCol="0">
            <a:spAutoFit/>
          </a:bodyPr>
          <a:lstStyle/>
          <a:p>
            <a:pPr algn="ctr" defTabSz="759018">
              <a:spcBef>
                <a:spcPts val="471"/>
              </a:spcBef>
            </a:pPr>
            <a:r>
              <a:rPr sz="1600" b="1" spc="29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DejaVu Sans"/>
              </a:rPr>
              <a:t>-</a:t>
            </a:r>
            <a:r>
              <a:rPr lang="zh-CN" altLang="en-US" sz="1600" b="1" spc="29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DejaVu Sans"/>
              </a:rPr>
              <a:t>数据沉淀与闭环应用</a:t>
            </a:r>
            <a:r>
              <a:rPr sz="1600" b="1" spc="29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DejaVu Sans"/>
              </a:rPr>
              <a:t>-</a:t>
            </a:r>
            <a:endParaRPr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DejaVu Sans"/>
            </a:endParaRPr>
          </a:p>
        </p:txBody>
      </p:sp>
      <p:sp>
        <p:nvSpPr>
          <p:cNvPr id="45" name="object 36"/>
          <p:cNvSpPr txBox="1"/>
          <p:nvPr/>
        </p:nvSpPr>
        <p:spPr>
          <a:xfrm>
            <a:off x="5692380" y="4659971"/>
            <a:ext cx="1063626" cy="573309"/>
          </a:xfrm>
          <a:prstGeom prst="rect">
            <a:avLst/>
          </a:prstGeom>
        </p:spPr>
        <p:txBody>
          <a:bodyPr vert="horz" wrap="square" lIns="0" tIns="59665" rIns="0" bIns="0" rtlCol="0">
            <a:spAutoFit/>
          </a:bodyPr>
          <a:lstStyle/>
          <a:p>
            <a:pPr algn="ctr" defTabSz="759018">
              <a:spcBef>
                <a:spcPts val="471"/>
              </a:spcBef>
            </a:pPr>
            <a:r>
              <a:rPr lang="zh-CN" altLang="en-US" sz="1600" b="1" spc="29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DejaVu Sans"/>
              </a:rPr>
              <a:t>赢卖通</a:t>
            </a:r>
            <a:endParaRPr lang="en-US" altLang="zh-CN" sz="1600" b="1" spc="29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DejaVu Sans"/>
            </a:endParaRPr>
          </a:p>
          <a:p>
            <a:pPr algn="ctr" defTabSz="759018">
              <a:spcBef>
                <a:spcPts val="471"/>
              </a:spcBef>
            </a:pPr>
            <a:r>
              <a:rPr lang="en-US" sz="1300" spc="29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DejaVu Sans"/>
              </a:rPr>
              <a:t>DSP</a:t>
            </a:r>
            <a:endParaRPr sz="1300" spc="29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DejaVu Sans"/>
            </a:endParaRPr>
          </a:p>
        </p:txBody>
      </p:sp>
      <p:sp>
        <p:nvSpPr>
          <p:cNvPr id="46" name="object 36"/>
          <p:cNvSpPr txBox="1"/>
          <p:nvPr/>
        </p:nvSpPr>
        <p:spPr>
          <a:xfrm>
            <a:off x="7074001" y="4659971"/>
            <a:ext cx="1063626" cy="573309"/>
          </a:xfrm>
          <a:prstGeom prst="rect">
            <a:avLst/>
          </a:prstGeom>
        </p:spPr>
        <p:txBody>
          <a:bodyPr vert="horz" wrap="square" lIns="0" tIns="59665" rIns="0" bIns="0" rtlCol="0">
            <a:spAutoFit/>
          </a:bodyPr>
          <a:lstStyle/>
          <a:p>
            <a:pPr algn="ctr" defTabSz="759018">
              <a:spcBef>
                <a:spcPts val="471"/>
              </a:spcBef>
            </a:pPr>
            <a:r>
              <a:rPr lang="zh-CN" altLang="en-US" sz="1600" b="1" spc="29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DejaVu Sans"/>
              </a:rPr>
              <a:t>易直投</a:t>
            </a:r>
            <a:endParaRPr lang="en-US" altLang="zh-CN" sz="1600" b="1" spc="29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DejaVu Sans"/>
            </a:endParaRPr>
          </a:p>
          <a:p>
            <a:pPr algn="ctr" defTabSz="759018">
              <a:spcBef>
                <a:spcPts val="471"/>
              </a:spcBef>
            </a:pPr>
            <a:r>
              <a:rPr lang="zh-CN" altLang="en-US" sz="1300" spc="29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DejaVu Sans"/>
              </a:rPr>
              <a:t>信息流</a:t>
            </a:r>
            <a:endParaRPr sz="1300" spc="29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DejaVu Sans"/>
            </a:endParaRPr>
          </a:p>
        </p:txBody>
      </p:sp>
      <p:sp>
        <p:nvSpPr>
          <p:cNvPr id="47" name="object 36"/>
          <p:cNvSpPr txBox="1"/>
          <p:nvPr/>
        </p:nvSpPr>
        <p:spPr>
          <a:xfrm>
            <a:off x="8413190" y="4659971"/>
            <a:ext cx="1063626" cy="573309"/>
          </a:xfrm>
          <a:prstGeom prst="rect">
            <a:avLst/>
          </a:prstGeom>
        </p:spPr>
        <p:txBody>
          <a:bodyPr vert="horz" wrap="square" lIns="0" tIns="59665" rIns="0" bIns="0" rtlCol="0">
            <a:spAutoFit/>
          </a:bodyPr>
          <a:lstStyle/>
          <a:p>
            <a:pPr algn="ctr" defTabSz="759018">
              <a:spcBef>
                <a:spcPts val="471"/>
              </a:spcBef>
            </a:pPr>
            <a:r>
              <a:rPr lang="zh-CN" altLang="en-US" sz="1600" b="1" spc="29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DejaVu Sans"/>
              </a:rPr>
              <a:t>易准搜</a:t>
            </a:r>
            <a:endParaRPr lang="en-US" altLang="zh-CN" sz="1600" b="1" spc="29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DejaVu Sans"/>
            </a:endParaRPr>
          </a:p>
          <a:p>
            <a:pPr algn="ctr" defTabSz="759018">
              <a:spcBef>
                <a:spcPts val="471"/>
              </a:spcBef>
            </a:pPr>
            <a:r>
              <a:rPr lang="zh-CN" altLang="en-US" sz="1300" spc="29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DejaVu Sans"/>
              </a:rPr>
              <a:t>搜索</a:t>
            </a:r>
            <a:endParaRPr sz="13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DejaVu Sans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99504" y="1625659"/>
            <a:ext cx="5271612" cy="3349301"/>
            <a:chOff x="896341" y="667020"/>
            <a:chExt cx="6910405" cy="4390496"/>
          </a:xfrm>
        </p:grpSpPr>
        <p:sp>
          <p:nvSpPr>
            <p:cNvPr id="49" name="object 4"/>
            <p:cNvSpPr/>
            <p:nvPr/>
          </p:nvSpPr>
          <p:spPr>
            <a:xfrm>
              <a:off x="3435223" y="2098548"/>
              <a:ext cx="2030254" cy="2030254"/>
            </a:xfrm>
            <a:custGeom>
              <a:avLst/>
              <a:gdLst/>
              <a:ahLst/>
              <a:cxnLst/>
              <a:rect l="l" t="t" r="r" b="b"/>
              <a:pathLst>
                <a:path w="2707004" h="2707004">
                  <a:moveTo>
                    <a:pt x="1353312" y="0"/>
                  </a:moveTo>
                  <a:lnTo>
                    <a:pt x="1304774" y="854"/>
                  </a:lnTo>
                  <a:lnTo>
                    <a:pt x="1256666" y="3398"/>
                  </a:lnTo>
                  <a:lnTo>
                    <a:pt x="1209016" y="7602"/>
                  </a:lnTo>
                  <a:lnTo>
                    <a:pt x="1161854" y="13439"/>
                  </a:lnTo>
                  <a:lnTo>
                    <a:pt x="1115207" y="20879"/>
                  </a:lnTo>
                  <a:lnTo>
                    <a:pt x="1069104" y="29895"/>
                  </a:lnTo>
                  <a:lnTo>
                    <a:pt x="1023575" y="40456"/>
                  </a:lnTo>
                  <a:lnTo>
                    <a:pt x="978647" y="52536"/>
                  </a:lnTo>
                  <a:lnTo>
                    <a:pt x="934349" y="66104"/>
                  </a:lnTo>
                  <a:lnTo>
                    <a:pt x="890710" y="81133"/>
                  </a:lnTo>
                  <a:lnTo>
                    <a:pt x="847758" y="97594"/>
                  </a:lnTo>
                  <a:lnTo>
                    <a:pt x="805523" y="115458"/>
                  </a:lnTo>
                  <a:lnTo>
                    <a:pt x="764032" y="134696"/>
                  </a:lnTo>
                  <a:lnTo>
                    <a:pt x="723315" y="155280"/>
                  </a:lnTo>
                  <a:lnTo>
                    <a:pt x="683399" y="177182"/>
                  </a:lnTo>
                  <a:lnTo>
                    <a:pt x="644314" y="200372"/>
                  </a:lnTo>
                  <a:lnTo>
                    <a:pt x="606089" y="224823"/>
                  </a:lnTo>
                  <a:lnTo>
                    <a:pt x="568751" y="250504"/>
                  </a:lnTo>
                  <a:lnTo>
                    <a:pt x="532330" y="277389"/>
                  </a:lnTo>
                  <a:lnTo>
                    <a:pt x="496854" y="305448"/>
                  </a:lnTo>
                  <a:lnTo>
                    <a:pt x="462351" y="334652"/>
                  </a:lnTo>
                  <a:lnTo>
                    <a:pt x="428851" y="364973"/>
                  </a:lnTo>
                  <a:lnTo>
                    <a:pt x="396382" y="396382"/>
                  </a:lnTo>
                  <a:lnTo>
                    <a:pt x="364973" y="428851"/>
                  </a:lnTo>
                  <a:lnTo>
                    <a:pt x="334652" y="462351"/>
                  </a:lnTo>
                  <a:lnTo>
                    <a:pt x="305448" y="496854"/>
                  </a:lnTo>
                  <a:lnTo>
                    <a:pt x="277389" y="532330"/>
                  </a:lnTo>
                  <a:lnTo>
                    <a:pt x="250504" y="568751"/>
                  </a:lnTo>
                  <a:lnTo>
                    <a:pt x="224823" y="606089"/>
                  </a:lnTo>
                  <a:lnTo>
                    <a:pt x="200372" y="644314"/>
                  </a:lnTo>
                  <a:lnTo>
                    <a:pt x="177182" y="683399"/>
                  </a:lnTo>
                  <a:lnTo>
                    <a:pt x="155280" y="723315"/>
                  </a:lnTo>
                  <a:lnTo>
                    <a:pt x="134696" y="764032"/>
                  </a:lnTo>
                  <a:lnTo>
                    <a:pt x="115458" y="805523"/>
                  </a:lnTo>
                  <a:lnTo>
                    <a:pt x="97594" y="847758"/>
                  </a:lnTo>
                  <a:lnTo>
                    <a:pt x="81133" y="890710"/>
                  </a:lnTo>
                  <a:lnTo>
                    <a:pt x="66104" y="934349"/>
                  </a:lnTo>
                  <a:lnTo>
                    <a:pt x="52536" y="978647"/>
                  </a:lnTo>
                  <a:lnTo>
                    <a:pt x="40456" y="1023575"/>
                  </a:lnTo>
                  <a:lnTo>
                    <a:pt x="29895" y="1069104"/>
                  </a:lnTo>
                  <a:lnTo>
                    <a:pt x="20879" y="1115207"/>
                  </a:lnTo>
                  <a:lnTo>
                    <a:pt x="13439" y="1161854"/>
                  </a:lnTo>
                  <a:lnTo>
                    <a:pt x="7602" y="1209016"/>
                  </a:lnTo>
                  <a:lnTo>
                    <a:pt x="3398" y="1256666"/>
                  </a:lnTo>
                  <a:lnTo>
                    <a:pt x="854" y="1304774"/>
                  </a:lnTo>
                  <a:lnTo>
                    <a:pt x="0" y="1353312"/>
                  </a:lnTo>
                  <a:lnTo>
                    <a:pt x="854" y="1401849"/>
                  </a:lnTo>
                  <a:lnTo>
                    <a:pt x="3398" y="1449957"/>
                  </a:lnTo>
                  <a:lnTo>
                    <a:pt x="7602" y="1497607"/>
                  </a:lnTo>
                  <a:lnTo>
                    <a:pt x="13439" y="1544769"/>
                  </a:lnTo>
                  <a:lnTo>
                    <a:pt x="20879" y="1591416"/>
                  </a:lnTo>
                  <a:lnTo>
                    <a:pt x="29895" y="1637519"/>
                  </a:lnTo>
                  <a:lnTo>
                    <a:pt x="40456" y="1683048"/>
                  </a:lnTo>
                  <a:lnTo>
                    <a:pt x="52536" y="1727976"/>
                  </a:lnTo>
                  <a:lnTo>
                    <a:pt x="66104" y="1772274"/>
                  </a:lnTo>
                  <a:lnTo>
                    <a:pt x="81133" y="1815913"/>
                  </a:lnTo>
                  <a:lnTo>
                    <a:pt x="97594" y="1858865"/>
                  </a:lnTo>
                  <a:lnTo>
                    <a:pt x="115458" y="1901100"/>
                  </a:lnTo>
                  <a:lnTo>
                    <a:pt x="134696" y="1942591"/>
                  </a:lnTo>
                  <a:lnTo>
                    <a:pt x="155280" y="1983308"/>
                  </a:lnTo>
                  <a:lnTo>
                    <a:pt x="177182" y="2023224"/>
                  </a:lnTo>
                  <a:lnTo>
                    <a:pt x="200372" y="2062309"/>
                  </a:lnTo>
                  <a:lnTo>
                    <a:pt x="224823" y="2100534"/>
                  </a:lnTo>
                  <a:lnTo>
                    <a:pt x="250504" y="2137872"/>
                  </a:lnTo>
                  <a:lnTo>
                    <a:pt x="277389" y="2174293"/>
                  </a:lnTo>
                  <a:lnTo>
                    <a:pt x="305448" y="2209769"/>
                  </a:lnTo>
                  <a:lnTo>
                    <a:pt x="334652" y="2244272"/>
                  </a:lnTo>
                  <a:lnTo>
                    <a:pt x="364973" y="2277772"/>
                  </a:lnTo>
                  <a:lnTo>
                    <a:pt x="396382" y="2310241"/>
                  </a:lnTo>
                  <a:lnTo>
                    <a:pt x="428851" y="2341650"/>
                  </a:lnTo>
                  <a:lnTo>
                    <a:pt x="462351" y="2371971"/>
                  </a:lnTo>
                  <a:lnTo>
                    <a:pt x="496854" y="2401175"/>
                  </a:lnTo>
                  <a:lnTo>
                    <a:pt x="532330" y="2429234"/>
                  </a:lnTo>
                  <a:lnTo>
                    <a:pt x="568751" y="2456119"/>
                  </a:lnTo>
                  <a:lnTo>
                    <a:pt x="606089" y="2481800"/>
                  </a:lnTo>
                  <a:lnTo>
                    <a:pt x="644314" y="2506251"/>
                  </a:lnTo>
                  <a:lnTo>
                    <a:pt x="683399" y="2529441"/>
                  </a:lnTo>
                  <a:lnTo>
                    <a:pt x="723315" y="2551343"/>
                  </a:lnTo>
                  <a:lnTo>
                    <a:pt x="764032" y="2571927"/>
                  </a:lnTo>
                  <a:lnTo>
                    <a:pt x="805523" y="2591165"/>
                  </a:lnTo>
                  <a:lnTo>
                    <a:pt x="847758" y="2609029"/>
                  </a:lnTo>
                  <a:lnTo>
                    <a:pt x="890710" y="2625490"/>
                  </a:lnTo>
                  <a:lnTo>
                    <a:pt x="934349" y="2640519"/>
                  </a:lnTo>
                  <a:lnTo>
                    <a:pt x="978647" y="2654087"/>
                  </a:lnTo>
                  <a:lnTo>
                    <a:pt x="1023575" y="2666167"/>
                  </a:lnTo>
                  <a:lnTo>
                    <a:pt x="1069104" y="2676728"/>
                  </a:lnTo>
                  <a:lnTo>
                    <a:pt x="1115207" y="2685744"/>
                  </a:lnTo>
                  <a:lnTo>
                    <a:pt x="1161854" y="2693184"/>
                  </a:lnTo>
                  <a:lnTo>
                    <a:pt x="1209016" y="2699021"/>
                  </a:lnTo>
                  <a:lnTo>
                    <a:pt x="1256666" y="2703225"/>
                  </a:lnTo>
                  <a:lnTo>
                    <a:pt x="1304774" y="2705769"/>
                  </a:lnTo>
                  <a:lnTo>
                    <a:pt x="1353312" y="2706624"/>
                  </a:lnTo>
                  <a:lnTo>
                    <a:pt x="1401849" y="2705769"/>
                  </a:lnTo>
                  <a:lnTo>
                    <a:pt x="1449957" y="2703225"/>
                  </a:lnTo>
                  <a:lnTo>
                    <a:pt x="1497607" y="2699021"/>
                  </a:lnTo>
                  <a:lnTo>
                    <a:pt x="1544769" y="2693184"/>
                  </a:lnTo>
                  <a:lnTo>
                    <a:pt x="1591416" y="2685744"/>
                  </a:lnTo>
                  <a:lnTo>
                    <a:pt x="1637519" y="2676728"/>
                  </a:lnTo>
                  <a:lnTo>
                    <a:pt x="1683048" y="2666167"/>
                  </a:lnTo>
                  <a:lnTo>
                    <a:pt x="1727976" y="2654087"/>
                  </a:lnTo>
                  <a:lnTo>
                    <a:pt x="1772274" y="2640519"/>
                  </a:lnTo>
                  <a:lnTo>
                    <a:pt x="1815913" y="2625490"/>
                  </a:lnTo>
                  <a:lnTo>
                    <a:pt x="1858865" y="2609029"/>
                  </a:lnTo>
                  <a:lnTo>
                    <a:pt x="1901100" y="2591165"/>
                  </a:lnTo>
                  <a:lnTo>
                    <a:pt x="1942591" y="2571927"/>
                  </a:lnTo>
                  <a:lnTo>
                    <a:pt x="1983308" y="2551343"/>
                  </a:lnTo>
                  <a:lnTo>
                    <a:pt x="2023224" y="2529441"/>
                  </a:lnTo>
                  <a:lnTo>
                    <a:pt x="2062309" y="2506251"/>
                  </a:lnTo>
                  <a:lnTo>
                    <a:pt x="2100534" y="2481800"/>
                  </a:lnTo>
                  <a:lnTo>
                    <a:pt x="2137872" y="2456119"/>
                  </a:lnTo>
                  <a:lnTo>
                    <a:pt x="2174293" y="2429234"/>
                  </a:lnTo>
                  <a:lnTo>
                    <a:pt x="2209769" y="2401175"/>
                  </a:lnTo>
                  <a:lnTo>
                    <a:pt x="2244272" y="2371971"/>
                  </a:lnTo>
                  <a:lnTo>
                    <a:pt x="2277772" y="2341650"/>
                  </a:lnTo>
                  <a:lnTo>
                    <a:pt x="2310241" y="2310241"/>
                  </a:lnTo>
                  <a:lnTo>
                    <a:pt x="2341650" y="2277772"/>
                  </a:lnTo>
                  <a:lnTo>
                    <a:pt x="2371971" y="2244272"/>
                  </a:lnTo>
                  <a:lnTo>
                    <a:pt x="2401175" y="2209769"/>
                  </a:lnTo>
                  <a:lnTo>
                    <a:pt x="2429234" y="2174293"/>
                  </a:lnTo>
                  <a:lnTo>
                    <a:pt x="2456119" y="2137872"/>
                  </a:lnTo>
                  <a:lnTo>
                    <a:pt x="2481800" y="2100534"/>
                  </a:lnTo>
                  <a:lnTo>
                    <a:pt x="2506251" y="2062309"/>
                  </a:lnTo>
                  <a:lnTo>
                    <a:pt x="2529441" y="2023224"/>
                  </a:lnTo>
                  <a:lnTo>
                    <a:pt x="2551343" y="1983308"/>
                  </a:lnTo>
                  <a:lnTo>
                    <a:pt x="2571927" y="1942591"/>
                  </a:lnTo>
                  <a:lnTo>
                    <a:pt x="2591165" y="1901100"/>
                  </a:lnTo>
                  <a:lnTo>
                    <a:pt x="2609029" y="1858865"/>
                  </a:lnTo>
                  <a:lnTo>
                    <a:pt x="2625490" y="1815913"/>
                  </a:lnTo>
                  <a:lnTo>
                    <a:pt x="2640519" y="1772274"/>
                  </a:lnTo>
                  <a:lnTo>
                    <a:pt x="2654087" y="1727976"/>
                  </a:lnTo>
                  <a:lnTo>
                    <a:pt x="2666167" y="1683048"/>
                  </a:lnTo>
                  <a:lnTo>
                    <a:pt x="2676728" y="1637519"/>
                  </a:lnTo>
                  <a:lnTo>
                    <a:pt x="2685744" y="1591416"/>
                  </a:lnTo>
                  <a:lnTo>
                    <a:pt x="2693184" y="1544769"/>
                  </a:lnTo>
                  <a:lnTo>
                    <a:pt x="2699021" y="1497607"/>
                  </a:lnTo>
                  <a:lnTo>
                    <a:pt x="2703225" y="1449957"/>
                  </a:lnTo>
                  <a:lnTo>
                    <a:pt x="2705769" y="1401849"/>
                  </a:lnTo>
                  <a:lnTo>
                    <a:pt x="2706624" y="1353312"/>
                  </a:lnTo>
                  <a:lnTo>
                    <a:pt x="2705769" y="1304774"/>
                  </a:lnTo>
                  <a:lnTo>
                    <a:pt x="2703225" y="1256666"/>
                  </a:lnTo>
                  <a:lnTo>
                    <a:pt x="2699021" y="1209016"/>
                  </a:lnTo>
                  <a:lnTo>
                    <a:pt x="2693184" y="1161854"/>
                  </a:lnTo>
                  <a:lnTo>
                    <a:pt x="2685744" y="1115207"/>
                  </a:lnTo>
                  <a:lnTo>
                    <a:pt x="2676728" y="1069104"/>
                  </a:lnTo>
                  <a:lnTo>
                    <a:pt x="2666167" y="1023575"/>
                  </a:lnTo>
                  <a:lnTo>
                    <a:pt x="2654087" y="978647"/>
                  </a:lnTo>
                  <a:lnTo>
                    <a:pt x="2640519" y="934349"/>
                  </a:lnTo>
                  <a:lnTo>
                    <a:pt x="2625490" y="890710"/>
                  </a:lnTo>
                  <a:lnTo>
                    <a:pt x="2609029" y="847758"/>
                  </a:lnTo>
                  <a:lnTo>
                    <a:pt x="2591165" y="805523"/>
                  </a:lnTo>
                  <a:lnTo>
                    <a:pt x="2571927" y="764032"/>
                  </a:lnTo>
                  <a:lnTo>
                    <a:pt x="2551343" y="723315"/>
                  </a:lnTo>
                  <a:lnTo>
                    <a:pt x="2529441" y="683399"/>
                  </a:lnTo>
                  <a:lnTo>
                    <a:pt x="2506251" y="644314"/>
                  </a:lnTo>
                  <a:lnTo>
                    <a:pt x="2481800" y="606089"/>
                  </a:lnTo>
                  <a:lnTo>
                    <a:pt x="2456119" y="568751"/>
                  </a:lnTo>
                  <a:lnTo>
                    <a:pt x="2429234" y="532330"/>
                  </a:lnTo>
                  <a:lnTo>
                    <a:pt x="2401175" y="496854"/>
                  </a:lnTo>
                  <a:lnTo>
                    <a:pt x="2371971" y="462351"/>
                  </a:lnTo>
                  <a:lnTo>
                    <a:pt x="2341650" y="428851"/>
                  </a:lnTo>
                  <a:lnTo>
                    <a:pt x="2310241" y="396382"/>
                  </a:lnTo>
                  <a:lnTo>
                    <a:pt x="2277772" y="364973"/>
                  </a:lnTo>
                  <a:lnTo>
                    <a:pt x="2244272" y="334652"/>
                  </a:lnTo>
                  <a:lnTo>
                    <a:pt x="2209769" y="305448"/>
                  </a:lnTo>
                  <a:lnTo>
                    <a:pt x="2174293" y="277389"/>
                  </a:lnTo>
                  <a:lnTo>
                    <a:pt x="2137872" y="250504"/>
                  </a:lnTo>
                  <a:lnTo>
                    <a:pt x="2100534" y="224823"/>
                  </a:lnTo>
                  <a:lnTo>
                    <a:pt x="2062309" y="200372"/>
                  </a:lnTo>
                  <a:lnTo>
                    <a:pt x="2023224" y="177182"/>
                  </a:lnTo>
                  <a:lnTo>
                    <a:pt x="1983308" y="155280"/>
                  </a:lnTo>
                  <a:lnTo>
                    <a:pt x="1942591" y="134696"/>
                  </a:lnTo>
                  <a:lnTo>
                    <a:pt x="1901100" y="115458"/>
                  </a:lnTo>
                  <a:lnTo>
                    <a:pt x="1858865" y="97594"/>
                  </a:lnTo>
                  <a:lnTo>
                    <a:pt x="1815913" y="81133"/>
                  </a:lnTo>
                  <a:lnTo>
                    <a:pt x="1772274" y="66104"/>
                  </a:lnTo>
                  <a:lnTo>
                    <a:pt x="1727976" y="52536"/>
                  </a:lnTo>
                  <a:lnTo>
                    <a:pt x="1683048" y="40456"/>
                  </a:lnTo>
                  <a:lnTo>
                    <a:pt x="1637519" y="29895"/>
                  </a:lnTo>
                  <a:lnTo>
                    <a:pt x="1591416" y="20879"/>
                  </a:lnTo>
                  <a:lnTo>
                    <a:pt x="1544769" y="13439"/>
                  </a:lnTo>
                  <a:lnTo>
                    <a:pt x="1497607" y="7602"/>
                  </a:lnTo>
                  <a:lnTo>
                    <a:pt x="1449957" y="3398"/>
                  </a:lnTo>
                  <a:lnTo>
                    <a:pt x="1401849" y="854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000D3C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object 5"/>
            <p:cNvSpPr/>
            <p:nvPr/>
          </p:nvSpPr>
          <p:spPr>
            <a:xfrm>
              <a:off x="2761996" y="1437894"/>
              <a:ext cx="3314700" cy="3314700"/>
            </a:xfrm>
            <a:custGeom>
              <a:avLst/>
              <a:gdLst/>
              <a:ahLst/>
              <a:cxnLst/>
              <a:rect l="l" t="t" r="r" b="b"/>
              <a:pathLst>
                <a:path w="4419600" h="4419600">
                  <a:moveTo>
                    <a:pt x="2494163" y="4406900"/>
                  </a:moveTo>
                  <a:lnTo>
                    <a:pt x="1925436" y="4406900"/>
                  </a:lnTo>
                  <a:lnTo>
                    <a:pt x="1972134" y="4419600"/>
                  </a:lnTo>
                  <a:lnTo>
                    <a:pt x="2447465" y="4419600"/>
                  </a:lnTo>
                  <a:lnTo>
                    <a:pt x="2494163" y="4406900"/>
                  </a:lnTo>
                  <a:close/>
                </a:path>
                <a:path w="4419600" h="4419600">
                  <a:moveTo>
                    <a:pt x="2632404" y="4381500"/>
                  </a:moveTo>
                  <a:lnTo>
                    <a:pt x="1787195" y="4381500"/>
                  </a:lnTo>
                  <a:lnTo>
                    <a:pt x="1879039" y="4406900"/>
                  </a:lnTo>
                  <a:lnTo>
                    <a:pt x="2540560" y="4406900"/>
                  </a:lnTo>
                  <a:lnTo>
                    <a:pt x="2632404" y="4381500"/>
                  </a:lnTo>
                  <a:close/>
                </a:path>
                <a:path w="4419600" h="4419600">
                  <a:moveTo>
                    <a:pt x="2677832" y="50800"/>
                  </a:moveTo>
                  <a:lnTo>
                    <a:pt x="1741767" y="50800"/>
                  </a:lnTo>
                  <a:lnTo>
                    <a:pt x="1476784" y="127000"/>
                  </a:lnTo>
                  <a:lnTo>
                    <a:pt x="1433981" y="152400"/>
                  </a:lnTo>
                  <a:lnTo>
                    <a:pt x="1349632" y="177800"/>
                  </a:lnTo>
                  <a:lnTo>
                    <a:pt x="1308109" y="203200"/>
                  </a:lnTo>
                  <a:lnTo>
                    <a:pt x="1267032" y="215900"/>
                  </a:lnTo>
                  <a:lnTo>
                    <a:pt x="1226414" y="241300"/>
                  </a:lnTo>
                  <a:lnTo>
                    <a:pt x="1186263" y="254000"/>
                  </a:lnTo>
                  <a:lnTo>
                    <a:pt x="1107408" y="304800"/>
                  </a:lnTo>
                  <a:lnTo>
                    <a:pt x="1068724" y="317500"/>
                  </a:lnTo>
                  <a:lnTo>
                    <a:pt x="1030549" y="342900"/>
                  </a:lnTo>
                  <a:lnTo>
                    <a:pt x="955770" y="393700"/>
                  </a:lnTo>
                  <a:lnTo>
                    <a:pt x="919187" y="419100"/>
                  </a:lnTo>
                  <a:lnTo>
                    <a:pt x="883154" y="444500"/>
                  </a:lnTo>
                  <a:lnTo>
                    <a:pt x="847683" y="469900"/>
                  </a:lnTo>
                  <a:lnTo>
                    <a:pt x="812783" y="508000"/>
                  </a:lnTo>
                  <a:lnTo>
                    <a:pt x="778465" y="533400"/>
                  </a:lnTo>
                  <a:lnTo>
                    <a:pt x="744740" y="558800"/>
                  </a:lnTo>
                  <a:lnTo>
                    <a:pt x="711618" y="596900"/>
                  </a:lnTo>
                  <a:lnTo>
                    <a:pt x="679109" y="622300"/>
                  </a:lnTo>
                  <a:lnTo>
                    <a:pt x="647223" y="647700"/>
                  </a:lnTo>
                  <a:lnTo>
                    <a:pt x="615972" y="685800"/>
                  </a:lnTo>
                  <a:lnTo>
                    <a:pt x="585364" y="723900"/>
                  </a:lnTo>
                  <a:lnTo>
                    <a:pt x="555411" y="749300"/>
                  </a:lnTo>
                  <a:lnTo>
                    <a:pt x="526124" y="787400"/>
                  </a:lnTo>
                  <a:lnTo>
                    <a:pt x="497511" y="812800"/>
                  </a:lnTo>
                  <a:lnTo>
                    <a:pt x="469584" y="850900"/>
                  </a:lnTo>
                  <a:lnTo>
                    <a:pt x="442354" y="889000"/>
                  </a:lnTo>
                  <a:lnTo>
                    <a:pt x="415829" y="927100"/>
                  </a:lnTo>
                  <a:lnTo>
                    <a:pt x="390022" y="965200"/>
                  </a:lnTo>
                  <a:lnTo>
                    <a:pt x="364942" y="1003300"/>
                  </a:lnTo>
                  <a:lnTo>
                    <a:pt x="340599" y="1041400"/>
                  </a:lnTo>
                  <a:lnTo>
                    <a:pt x="317004" y="1079500"/>
                  </a:lnTo>
                  <a:lnTo>
                    <a:pt x="294168" y="1117600"/>
                  </a:lnTo>
                  <a:lnTo>
                    <a:pt x="272100" y="1155700"/>
                  </a:lnTo>
                  <a:lnTo>
                    <a:pt x="250811" y="1193800"/>
                  </a:lnTo>
                  <a:lnTo>
                    <a:pt x="230311" y="1231900"/>
                  </a:lnTo>
                  <a:lnTo>
                    <a:pt x="210611" y="1270000"/>
                  </a:lnTo>
                  <a:lnTo>
                    <a:pt x="191722" y="1320800"/>
                  </a:lnTo>
                  <a:lnTo>
                    <a:pt x="173652" y="1358900"/>
                  </a:lnTo>
                  <a:lnTo>
                    <a:pt x="156414" y="1397000"/>
                  </a:lnTo>
                  <a:lnTo>
                    <a:pt x="140016" y="1435100"/>
                  </a:lnTo>
                  <a:lnTo>
                    <a:pt x="124470" y="1485900"/>
                  </a:lnTo>
                  <a:lnTo>
                    <a:pt x="109786" y="1524000"/>
                  </a:lnTo>
                  <a:lnTo>
                    <a:pt x="95974" y="1574800"/>
                  </a:lnTo>
                  <a:lnTo>
                    <a:pt x="83045" y="1612900"/>
                  </a:lnTo>
                  <a:lnTo>
                    <a:pt x="71009" y="1663700"/>
                  </a:lnTo>
                  <a:lnTo>
                    <a:pt x="59876" y="1701800"/>
                  </a:lnTo>
                  <a:lnTo>
                    <a:pt x="49657" y="1752600"/>
                  </a:lnTo>
                  <a:lnTo>
                    <a:pt x="40362" y="1790700"/>
                  </a:lnTo>
                  <a:lnTo>
                    <a:pt x="32002" y="1841500"/>
                  </a:lnTo>
                  <a:lnTo>
                    <a:pt x="24586" y="1879600"/>
                  </a:lnTo>
                  <a:lnTo>
                    <a:pt x="18125" y="1930400"/>
                  </a:lnTo>
                  <a:lnTo>
                    <a:pt x="12630" y="1981200"/>
                  </a:lnTo>
                  <a:lnTo>
                    <a:pt x="8111" y="2019300"/>
                  </a:lnTo>
                  <a:lnTo>
                    <a:pt x="4578" y="2070100"/>
                  </a:lnTo>
                  <a:lnTo>
                    <a:pt x="2041" y="2120900"/>
                  </a:lnTo>
                  <a:lnTo>
                    <a:pt x="512" y="2171700"/>
                  </a:lnTo>
                  <a:lnTo>
                    <a:pt x="0" y="2209800"/>
                  </a:lnTo>
                  <a:lnTo>
                    <a:pt x="512" y="2260600"/>
                  </a:lnTo>
                  <a:lnTo>
                    <a:pt x="2041" y="2311400"/>
                  </a:lnTo>
                  <a:lnTo>
                    <a:pt x="4578" y="2362200"/>
                  </a:lnTo>
                  <a:lnTo>
                    <a:pt x="8111" y="2413000"/>
                  </a:lnTo>
                  <a:lnTo>
                    <a:pt x="12630" y="2451100"/>
                  </a:lnTo>
                  <a:lnTo>
                    <a:pt x="18125" y="2501900"/>
                  </a:lnTo>
                  <a:lnTo>
                    <a:pt x="24586" y="2552700"/>
                  </a:lnTo>
                  <a:lnTo>
                    <a:pt x="32002" y="2590800"/>
                  </a:lnTo>
                  <a:lnTo>
                    <a:pt x="40362" y="2641600"/>
                  </a:lnTo>
                  <a:lnTo>
                    <a:pt x="49657" y="2679700"/>
                  </a:lnTo>
                  <a:lnTo>
                    <a:pt x="59876" y="2730500"/>
                  </a:lnTo>
                  <a:lnTo>
                    <a:pt x="71009" y="2768600"/>
                  </a:lnTo>
                  <a:lnTo>
                    <a:pt x="83045" y="2819400"/>
                  </a:lnTo>
                  <a:lnTo>
                    <a:pt x="95974" y="2857500"/>
                  </a:lnTo>
                  <a:lnTo>
                    <a:pt x="109786" y="2908300"/>
                  </a:lnTo>
                  <a:lnTo>
                    <a:pt x="124470" y="2946400"/>
                  </a:lnTo>
                  <a:lnTo>
                    <a:pt x="140016" y="2997200"/>
                  </a:lnTo>
                  <a:lnTo>
                    <a:pt x="156414" y="3035300"/>
                  </a:lnTo>
                  <a:lnTo>
                    <a:pt x="173652" y="3073400"/>
                  </a:lnTo>
                  <a:lnTo>
                    <a:pt x="191722" y="3111500"/>
                  </a:lnTo>
                  <a:lnTo>
                    <a:pt x="210611" y="3162300"/>
                  </a:lnTo>
                  <a:lnTo>
                    <a:pt x="230311" y="3200400"/>
                  </a:lnTo>
                  <a:lnTo>
                    <a:pt x="250811" y="3238500"/>
                  </a:lnTo>
                  <a:lnTo>
                    <a:pt x="272100" y="3276600"/>
                  </a:lnTo>
                  <a:lnTo>
                    <a:pt x="294168" y="3314700"/>
                  </a:lnTo>
                  <a:lnTo>
                    <a:pt x="317004" y="3352800"/>
                  </a:lnTo>
                  <a:lnTo>
                    <a:pt x="340599" y="3390900"/>
                  </a:lnTo>
                  <a:lnTo>
                    <a:pt x="364942" y="3429000"/>
                  </a:lnTo>
                  <a:lnTo>
                    <a:pt x="390022" y="3467100"/>
                  </a:lnTo>
                  <a:lnTo>
                    <a:pt x="415829" y="3505200"/>
                  </a:lnTo>
                  <a:lnTo>
                    <a:pt x="442354" y="3543300"/>
                  </a:lnTo>
                  <a:lnTo>
                    <a:pt x="469584" y="3581400"/>
                  </a:lnTo>
                  <a:lnTo>
                    <a:pt x="497511" y="3619500"/>
                  </a:lnTo>
                  <a:lnTo>
                    <a:pt x="526124" y="3644900"/>
                  </a:lnTo>
                  <a:lnTo>
                    <a:pt x="555411" y="3683000"/>
                  </a:lnTo>
                  <a:lnTo>
                    <a:pt x="585364" y="3708400"/>
                  </a:lnTo>
                  <a:lnTo>
                    <a:pt x="615972" y="3746500"/>
                  </a:lnTo>
                  <a:lnTo>
                    <a:pt x="647223" y="3784600"/>
                  </a:lnTo>
                  <a:lnTo>
                    <a:pt x="679109" y="3810000"/>
                  </a:lnTo>
                  <a:lnTo>
                    <a:pt x="711618" y="3835400"/>
                  </a:lnTo>
                  <a:lnTo>
                    <a:pt x="744740" y="3873500"/>
                  </a:lnTo>
                  <a:lnTo>
                    <a:pt x="778465" y="3898900"/>
                  </a:lnTo>
                  <a:lnTo>
                    <a:pt x="812783" y="3924300"/>
                  </a:lnTo>
                  <a:lnTo>
                    <a:pt x="847683" y="3962400"/>
                  </a:lnTo>
                  <a:lnTo>
                    <a:pt x="883154" y="3987800"/>
                  </a:lnTo>
                  <a:lnTo>
                    <a:pt x="919187" y="4013200"/>
                  </a:lnTo>
                  <a:lnTo>
                    <a:pt x="955770" y="4038600"/>
                  </a:lnTo>
                  <a:lnTo>
                    <a:pt x="992895" y="4064000"/>
                  </a:lnTo>
                  <a:lnTo>
                    <a:pt x="1068724" y="4114800"/>
                  </a:lnTo>
                  <a:lnTo>
                    <a:pt x="1107408" y="4127500"/>
                  </a:lnTo>
                  <a:lnTo>
                    <a:pt x="1186263" y="4178300"/>
                  </a:lnTo>
                  <a:lnTo>
                    <a:pt x="1226414" y="4191000"/>
                  </a:lnTo>
                  <a:lnTo>
                    <a:pt x="1267032" y="4216400"/>
                  </a:lnTo>
                  <a:lnTo>
                    <a:pt x="1308109" y="4229100"/>
                  </a:lnTo>
                  <a:lnTo>
                    <a:pt x="1349632" y="4254500"/>
                  </a:lnTo>
                  <a:lnTo>
                    <a:pt x="1433981" y="4279900"/>
                  </a:lnTo>
                  <a:lnTo>
                    <a:pt x="1476784" y="4305300"/>
                  </a:lnTo>
                  <a:lnTo>
                    <a:pt x="1741767" y="4381500"/>
                  </a:lnTo>
                  <a:lnTo>
                    <a:pt x="2677832" y="4381500"/>
                  </a:lnTo>
                  <a:lnTo>
                    <a:pt x="2942815" y="4305300"/>
                  </a:lnTo>
                  <a:lnTo>
                    <a:pt x="2985618" y="4279900"/>
                  </a:lnTo>
                  <a:lnTo>
                    <a:pt x="3069967" y="4254500"/>
                  </a:lnTo>
                  <a:lnTo>
                    <a:pt x="3111490" y="4229100"/>
                  </a:lnTo>
                  <a:lnTo>
                    <a:pt x="3152567" y="4216400"/>
                  </a:lnTo>
                  <a:lnTo>
                    <a:pt x="3193185" y="4191000"/>
                  </a:lnTo>
                  <a:lnTo>
                    <a:pt x="3233336" y="4178300"/>
                  </a:lnTo>
                  <a:lnTo>
                    <a:pt x="3312191" y="4127500"/>
                  </a:lnTo>
                  <a:lnTo>
                    <a:pt x="3350875" y="4114800"/>
                  </a:lnTo>
                  <a:lnTo>
                    <a:pt x="3426704" y="4064000"/>
                  </a:lnTo>
                  <a:lnTo>
                    <a:pt x="3463829" y="4038600"/>
                  </a:lnTo>
                  <a:lnTo>
                    <a:pt x="3500412" y="4013200"/>
                  </a:lnTo>
                  <a:lnTo>
                    <a:pt x="3536445" y="3987800"/>
                  </a:lnTo>
                  <a:lnTo>
                    <a:pt x="3571916" y="3962400"/>
                  </a:lnTo>
                  <a:lnTo>
                    <a:pt x="3606816" y="3924300"/>
                  </a:lnTo>
                  <a:lnTo>
                    <a:pt x="3641134" y="3898900"/>
                  </a:lnTo>
                  <a:lnTo>
                    <a:pt x="3674859" y="3873500"/>
                  </a:lnTo>
                  <a:lnTo>
                    <a:pt x="3707981" y="3835400"/>
                  </a:lnTo>
                  <a:lnTo>
                    <a:pt x="3740490" y="3810000"/>
                  </a:lnTo>
                  <a:lnTo>
                    <a:pt x="3772376" y="3784600"/>
                  </a:lnTo>
                  <a:lnTo>
                    <a:pt x="3803627" y="3746500"/>
                  </a:lnTo>
                  <a:lnTo>
                    <a:pt x="3834235" y="3708400"/>
                  </a:lnTo>
                  <a:lnTo>
                    <a:pt x="3864188" y="3683000"/>
                  </a:lnTo>
                  <a:lnTo>
                    <a:pt x="3893475" y="3644900"/>
                  </a:lnTo>
                  <a:lnTo>
                    <a:pt x="3922088" y="3619500"/>
                  </a:lnTo>
                  <a:lnTo>
                    <a:pt x="3950015" y="3581400"/>
                  </a:lnTo>
                  <a:lnTo>
                    <a:pt x="3977245" y="3543300"/>
                  </a:lnTo>
                  <a:lnTo>
                    <a:pt x="4003770" y="3505200"/>
                  </a:lnTo>
                  <a:lnTo>
                    <a:pt x="4029577" y="3467100"/>
                  </a:lnTo>
                  <a:lnTo>
                    <a:pt x="4054657" y="3429000"/>
                  </a:lnTo>
                  <a:lnTo>
                    <a:pt x="4079000" y="3390900"/>
                  </a:lnTo>
                  <a:lnTo>
                    <a:pt x="4102595" y="3352800"/>
                  </a:lnTo>
                  <a:lnTo>
                    <a:pt x="4125431" y="3314700"/>
                  </a:lnTo>
                  <a:lnTo>
                    <a:pt x="4147499" y="3276600"/>
                  </a:lnTo>
                  <a:lnTo>
                    <a:pt x="4168788" y="3238500"/>
                  </a:lnTo>
                  <a:lnTo>
                    <a:pt x="4189288" y="3200400"/>
                  </a:lnTo>
                  <a:lnTo>
                    <a:pt x="4208988" y="3162300"/>
                  </a:lnTo>
                  <a:lnTo>
                    <a:pt x="4227877" y="3111500"/>
                  </a:lnTo>
                  <a:lnTo>
                    <a:pt x="4245947" y="3073400"/>
                  </a:lnTo>
                  <a:lnTo>
                    <a:pt x="4263185" y="3035300"/>
                  </a:lnTo>
                  <a:lnTo>
                    <a:pt x="4279583" y="2997200"/>
                  </a:lnTo>
                  <a:lnTo>
                    <a:pt x="4295129" y="2946400"/>
                  </a:lnTo>
                  <a:lnTo>
                    <a:pt x="4309813" y="2908300"/>
                  </a:lnTo>
                  <a:lnTo>
                    <a:pt x="4323625" y="2857500"/>
                  </a:lnTo>
                  <a:lnTo>
                    <a:pt x="4336554" y="2819400"/>
                  </a:lnTo>
                  <a:lnTo>
                    <a:pt x="4348590" y="2768600"/>
                  </a:lnTo>
                  <a:lnTo>
                    <a:pt x="4359723" y="2730500"/>
                  </a:lnTo>
                  <a:lnTo>
                    <a:pt x="4369942" y="2679700"/>
                  </a:lnTo>
                  <a:lnTo>
                    <a:pt x="4379237" y="2641600"/>
                  </a:lnTo>
                  <a:lnTo>
                    <a:pt x="4387597" y="2590800"/>
                  </a:lnTo>
                  <a:lnTo>
                    <a:pt x="4395013" y="2552700"/>
                  </a:lnTo>
                  <a:lnTo>
                    <a:pt x="4401474" y="2501900"/>
                  </a:lnTo>
                  <a:lnTo>
                    <a:pt x="4406969" y="2451100"/>
                  </a:lnTo>
                  <a:lnTo>
                    <a:pt x="4411488" y="2413000"/>
                  </a:lnTo>
                  <a:lnTo>
                    <a:pt x="4415021" y="2362200"/>
                  </a:lnTo>
                  <a:lnTo>
                    <a:pt x="4417558" y="2311400"/>
                  </a:lnTo>
                  <a:lnTo>
                    <a:pt x="4419087" y="2260600"/>
                  </a:lnTo>
                  <a:lnTo>
                    <a:pt x="4419600" y="2209800"/>
                  </a:lnTo>
                  <a:lnTo>
                    <a:pt x="4419087" y="2171700"/>
                  </a:lnTo>
                  <a:lnTo>
                    <a:pt x="4417558" y="2120900"/>
                  </a:lnTo>
                  <a:lnTo>
                    <a:pt x="4415021" y="2070100"/>
                  </a:lnTo>
                  <a:lnTo>
                    <a:pt x="4411488" y="2019300"/>
                  </a:lnTo>
                  <a:lnTo>
                    <a:pt x="4406969" y="1981200"/>
                  </a:lnTo>
                  <a:lnTo>
                    <a:pt x="4401474" y="1930400"/>
                  </a:lnTo>
                  <a:lnTo>
                    <a:pt x="4395013" y="1879600"/>
                  </a:lnTo>
                  <a:lnTo>
                    <a:pt x="4387597" y="1841500"/>
                  </a:lnTo>
                  <a:lnTo>
                    <a:pt x="4379237" y="1790700"/>
                  </a:lnTo>
                  <a:lnTo>
                    <a:pt x="4369942" y="1752600"/>
                  </a:lnTo>
                  <a:lnTo>
                    <a:pt x="4359723" y="1701800"/>
                  </a:lnTo>
                  <a:lnTo>
                    <a:pt x="4348590" y="1663700"/>
                  </a:lnTo>
                  <a:lnTo>
                    <a:pt x="4336554" y="1612900"/>
                  </a:lnTo>
                  <a:lnTo>
                    <a:pt x="4323625" y="1574800"/>
                  </a:lnTo>
                  <a:lnTo>
                    <a:pt x="4309813" y="1524000"/>
                  </a:lnTo>
                  <a:lnTo>
                    <a:pt x="4295129" y="1485900"/>
                  </a:lnTo>
                  <a:lnTo>
                    <a:pt x="4279583" y="1435100"/>
                  </a:lnTo>
                  <a:lnTo>
                    <a:pt x="4263185" y="1397000"/>
                  </a:lnTo>
                  <a:lnTo>
                    <a:pt x="4245947" y="1358900"/>
                  </a:lnTo>
                  <a:lnTo>
                    <a:pt x="4227877" y="1320800"/>
                  </a:lnTo>
                  <a:lnTo>
                    <a:pt x="4208988" y="1270000"/>
                  </a:lnTo>
                  <a:lnTo>
                    <a:pt x="4189288" y="1231900"/>
                  </a:lnTo>
                  <a:lnTo>
                    <a:pt x="4168788" y="1193800"/>
                  </a:lnTo>
                  <a:lnTo>
                    <a:pt x="4147499" y="1155700"/>
                  </a:lnTo>
                  <a:lnTo>
                    <a:pt x="4125431" y="1117600"/>
                  </a:lnTo>
                  <a:lnTo>
                    <a:pt x="4102595" y="1079500"/>
                  </a:lnTo>
                  <a:lnTo>
                    <a:pt x="4079000" y="1041400"/>
                  </a:lnTo>
                  <a:lnTo>
                    <a:pt x="4054657" y="1003300"/>
                  </a:lnTo>
                  <a:lnTo>
                    <a:pt x="4029577" y="965200"/>
                  </a:lnTo>
                  <a:lnTo>
                    <a:pt x="4003770" y="927100"/>
                  </a:lnTo>
                  <a:lnTo>
                    <a:pt x="3977245" y="889000"/>
                  </a:lnTo>
                  <a:lnTo>
                    <a:pt x="3950015" y="850900"/>
                  </a:lnTo>
                  <a:lnTo>
                    <a:pt x="3922088" y="812800"/>
                  </a:lnTo>
                  <a:lnTo>
                    <a:pt x="3893475" y="787400"/>
                  </a:lnTo>
                  <a:lnTo>
                    <a:pt x="3864188" y="749300"/>
                  </a:lnTo>
                  <a:lnTo>
                    <a:pt x="3834235" y="723900"/>
                  </a:lnTo>
                  <a:lnTo>
                    <a:pt x="3803627" y="685800"/>
                  </a:lnTo>
                  <a:lnTo>
                    <a:pt x="3772376" y="647700"/>
                  </a:lnTo>
                  <a:lnTo>
                    <a:pt x="3740490" y="622300"/>
                  </a:lnTo>
                  <a:lnTo>
                    <a:pt x="3707981" y="596900"/>
                  </a:lnTo>
                  <a:lnTo>
                    <a:pt x="3674859" y="558800"/>
                  </a:lnTo>
                  <a:lnTo>
                    <a:pt x="3641134" y="533400"/>
                  </a:lnTo>
                  <a:lnTo>
                    <a:pt x="3606816" y="508000"/>
                  </a:lnTo>
                  <a:lnTo>
                    <a:pt x="3571916" y="469900"/>
                  </a:lnTo>
                  <a:lnTo>
                    <a:pt x="3536445" y="444500"/>
                  </a:lnTo>
                  <a:lnTo>
                    <a:pt x="3500412" y="419100"/>
                  </a:lnTo>
                  <a:lnTo>
                    <a:pt x="3463829" y="393700"/>
                  </a:lnTo>
                  <a:lnTo>
                    <a:pt x="3389050" y="342900"/>
                  </a:lnTo>
                  <a:lnTo>
                    <a:pt x="3350875" y="317500"/>
                  </a:lnTo>
                  <a:lnTo>
                    <a:pt x="3312191" y="304800"/>
                  </a:lnTo>
                  <a:lnTo>
                    <a:pt x="3233336" y="254000"/>
                  </a:lnTo>
                  <a:lnTo>
                    <a:pt x="3193185" y="241300"/>
                  </a:lnTo>
                  <a:lnTo>
                    <a:pt x="3152567" y="215900"/>
                  </a:lnTo>
                  <a:lnTo>
                    <a:pt x="3111490" y="203200"/>
                  </a:lnTo>
                  <a:lnTo>
                    <a:pt x="3069967" y="177800"/>
                  </a:lnTo>
                  <a:lnTo>
                    <a:pt x="2985618" y="152400"/>
                  </a:lnTo>
                  <a:lnTo>
                    <a:pt x="2942815" y="127000"/>
                  </a:lnTo>
                  <a:lnTo>
                    <a:pt x="2677832" y="50800"/>
                  </a:lnTo>
                  <a:close/>
                </a:path>
                <a:path w="4419600" h="4419600">
                  <a:moveTo>
                    <a:pt x="2540560" y="25400"/>
                  </a:moveTo>
                  <a:lnTo>
                    <a:pt x="1879039" y="25400"/>
                  </a:lnTo>
                  <a:lnTo>
                    <a:pt x="1787195" y="50800"/>
                  </a:lnTo>
                  <a:lnTo>
                    <a:pt x="2632404" y="50800"/>
                  </a:lnTo>
                  <a:lnTo>
                    <a:pt x="2540560" y="25400"/>
                  </a:lnTo>
                  <a:close/>
                </a:path>
                <a:path w="4419600" h="4419600">
                  <a:moveTo>
                    <a:pt x="2447465" y="12700"/>
                  </a:moveTo>
                  <a:lnTo>
                    <a:pt x="1972134" y="12700"/>
                  </a:lnTo>
                  <a:lnTo>
                    <a:pt x="1925436" y="25400"/>
                  </a:lnTo>
                  <a:lnTo>
                    <a:pt x="2494163" y="25400"/>
                  </a:lnTo>
                  <a:lnTo>
                    <a:pt x="2447465" y="12700"/>
                  </a:lnTo>
                  <a:close/>
                </a:path>
                <a:path w="4419600" h="4419600">
                  <a:moveTo>
                    <a:pt x="2209800" y="0"/>
                  </a:moveTo>
                  <a:lnTo>
                    <a:pt x="2161745" y="12700"/>
                  </a:lnTo>
                  <a:lnTo>
                    <a:pt x="2257854" y="12700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006FC0">
                <a:alpha val="32156"/>
              </a:srgbClr>
            </a:solidFill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object 6"/>
            <p:cNvSpPr/>
            <p:nvPr/>
          </p:nvSpPr>
          <p:spPr>
            <a:xfrm>
              <a:off x="3580383" y="2297431"/>
              <a:ext cx="1682496" cy="168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object 7"/>
            <p:cNvSpPr/>
            <p:nvPr/>
          </p:nvSpPr>
          <p:spPr>
            <a:xfrm>
              <a:off x="2402522" y="3467290"/>
              <a:ext cx="991076" cy="991076"/>
            </a:xfrm>
            <a:custGeom>
              <a:avLst/>
              <a:gdLst/>
              <a:ahLst/>
              <a:cxnLst/>
              <a:rect l="l" t="t" r="r" b="b"/>
              <a:pathLst>
                <a:path w="1321435" h="1321435">
                  <a:moveTo>
                    <a:pt x="660527" y="0"/>
                  </a:moveTo>
                  <a:lnTo>
                    <a:pt x="613410" y="1651"/>
                  </a:lnTo>
                  <a:lnTo>
                    <a:pt x="567182" y="6604"/>
                  </a:lnTo>
                  <a:lnTo>
                    <a:pt x="521843" y="14605"/>
                  </a:lnTo>
                  <a:lnTo>
                    <a:pt x="477647" y="25654"/>
                  </a:lnTo>
                  <a:lnTo>
                    <a:pt x="434721" y="39624"/>
                  </a:lnTo>
                  <a:lnTo>
                    <a:pt x="393192" y="56388"/>
                  </a:lnTo>
                  <a:lnTo>
                    <a:pt x="353060" y="75819"/>
                  </a:lnTo>
                  <a:lnTo>
                    <a:pt x="314452" y="97790"/>
                  </a:lnTo>
                  <a:lnTo>
                    <a:pt x="277622" y="122301"/>
                  </a:lnTo>
                  <a:lnTo>
                    <a:pt x="242570" y="149098"/>
                  </a:lnTo>
                  <a:lnTo>
                    <a:pt x="209296" y="178181"/>
                  </a:lnTo>
                  <a:lnTo>
                    <a:pt x="178181" y="209296"/>
                  </a:lnTo>
                  <a:lnTo>
                    <a:pt x="149098" y="242570"/>
                  </a:lnTo>
                  <a:lnTo>
                    <a:pt x="122300" y="277622"/>
                  </a:lnTo>
                  <a:lnTo>
                    <a:pt x="97790" y="314452"/>
                  </a:lnTo>
                  <a:lnTo>
                    <a:pt x="75819" y="353060"/>
                  </a:lnTo>
                  <a:lnTo>
                    <a:pt x="56387" y="393192"/>
                  </a:lnTo>
                  <a:lnTo>
                    <a:pt x="39624" y="434721"/>
                  </a:lnTo>
                  <a:lnTo>
                    <a:pt x="25654" y="477647"/>
                  </a:lnTo>
                  <a:lnTo>
                    <a:pt x="14605" y="521843"/>
                  </a:lnTo>
                  <a:lnTo>
                    <a:pt x="6604" y="567182"/>
                  </a:lnTo>
                  <a:lnTo>
                    <a:pt x="1650" y="613410"/>
                  </a:lnTo>
                  <a:lnTo>
                    <a:pt x="0" y="660527"/>
                  </a:lnTo>
                  <a:lnTo>
                    <a:pt x="1650" y="707771"/>
                  </a:lnTo>
                  <a:lnTo>
                    <a:pt x="6604" y="753999"/>
                  </a:lnTo>
                  <a:lnTo>
                    <a:pt x="14605" y="799338"/>
                  </a:lnTo>
                  <a:lnTo>
                    <a:pt x="25654" y="843534"/>
                  </a:lnTo>
                  <a:lnTo>
                    <a:pt x="39624" y="886460"/>
                  </a:lnTo>
                  <a:lnTo>
                    <a:pt x="56387" y="927989"/>
                  </a:lnTo>
                  <a:lnTo>
                    <a:pt x="75819" y="968108"/>
                  </a:lnTo>
                  <a:lnTo>
                    <a:pt x="97790" y="1006678"/>
                  </a:lnTo>
                  <a:lnTo>
                    <a:pt x="122300" y="1043559"/>
                  </a:lnTo>
                  <a:lnTo>
                    <a:pt x="149098" y="1078661"/>
                  </a:lnTo>
                  <a:lnTo>
                    <a:pt x="178181" y="1111846"/>
                  </a:lnTo>
                  <a:lnTo>
                    <a:pt x="209296" y="1143025"/>
                  </a:lnTo>
                  <a:lnTo>
                    <a:pt x="242570" y="1172083"/>
                  </a:lnTo>
                  <a:lnTo>
                    <a:pt x="277622" y="1198905"/>
                  </a:lnTo>
                  <a:lnTo>
                    <a:pt x="314452" y="1223378"/>
                  </a:lnTo>
                  <a:lnTo>
                    <a:pt x="353060" y="1245387"/>
                  </a:lnTo>
                  <a:lnTo>
                    <a:pt x="393192" y="1264818"/>
                  </a:lnTo>
                  <a:lnTo>
                    <a:pt x="434721" y="1281582"/>
                  </a:lnTo>
                  <a:lnTo>
                    <a:pt x="477647" y="1295539"/>
                  </a:lnTo>
                  <a:lnTo>
                    <a:pt x="521843" y="1306588"/>
                  </a:lnTo>
                  <a:lnTo>
                    <a:pt x="567182" y="1314615"/>
                  </a:lnTo>
                  <a:lnTo>
                    <a:pt x="613410" y="1319517"/>
                  </a:lnTo>
                  <a:lnTo>
                    <a:pt x="660527" y="1321181"/>
                  </a:lnTo>
                  <a:lnTo>
                    <a:pt x="707771" y="1319517"/>
                  </a:lnTo>
                  <a:lnTo>
                    <a:pt x="753999" y="1314615"/>
                  </a:lnTo>
                  <a:lnTo>
                    <a:pt x="799338" y="1306588"/>
                  </a:lnTo>
                  <a:lnTo>
                    <a:pt x="843534" y="1295539"/>
                  </a:lnTo>
                  <a:lnTo>
                    <a:pt x="886460" y="1281582"/>
                  </a:lnTo>
                  <a:lnTo>
                    <a:pt x="927989" y="1264818"/>
                  </a:lnTo>
                  <a:lnTo>
                    <a:pt x="968121" y="1245387"/>
                  </a:lnTo>
                  <a:lnTo>
                    <a:pt x="1006729" y="1223378"/>
                  </a:lnTo>
                  <a:lnTo>
                    <a:pt x="1043559" y="1198905"/>
                  </a:lnTo>
                  <a:lnTo>
                    <a:pt x="1078611" y="1172083"/>
                  </a:lnTo>
                  <a:lnTo>
                    <a:pt x="1111885" y="1143025"/>
                  </a:lnTo>
                  <a:lnTo>
                    <a:pt x="1143000" y="1111846"/>
                  </a:lnTo>
                  <a:lnTo>
                    <a:pt x="1172083" y="1078661"/>
                  </a:lnTo>
                  <a:lnTo>
                    <a:pt x="1198880" y="1043559"/>
                  </a:lnTo>
                  <a:lnTo>
                    <a:pt x="1223391" y="1006678"/>
                  </a:lnTo>
                  <a:lnTo>
                    <a:pt x="1245362" y="968108"/>
                  </a:lnTo>
                  <a:lnTo>
                    <a:pt x="1264793" y="927989"/>
                  </a:lnTo>
                  <a:lnTo>
                    <a:pt x="1281557" y="886460"/>
                  </a:lnTo>
                  <a:lnTo>
                    <a:pt x="1295527" y="843534"/>
                  </a:lnTo>
                  <a:lnTo>
                    <a:pt x="1306576" y="799338"/>
                  </a:lnTo>
                  <a:lnTo>
                    <a:pt x="1314577" y="753999"/>
                  </a:lnTo>
                  <a:lnTo>
                    <a:pt x="1319530" y="707771"/>
                  </a:lnTo>
                  <a:lnTo>
                    <a:pt x="1321181" y="660527"/>
                  </a:lnTo>
                  <a:lnTo>
                    <a:pt x="1319530" y="613410"/>
                  </a:lnTo>
                  <a:lnTo>
                    <a:pt x="1314577" y="567182"/>
                  </a:lnTo>
                  <a:lnTo>
                    <a:pt x="1306576" y="521843"/>
                  </a:lnTo>
                  <a:lnTo>
                    <a:pt x="1295527" y="477647"/>
                  </a:lnTo>
                  <a:lnTo>
                    <a:pt x="1281557" y="434721"/>
                  </a:lnTo>
                  <a:lnTo>
                    <a:pt x="1264793" y="393192"/>
                  </a:lnTo>
                  <a:lnTo>
                    <a:pt x="1245362" y="353060"/>
                  </a:lnTo>
                  <a:lnTo>
                    <a:pt x="1223391" y="314452"/>
                  </a:lnTo>
                  <a:lnTo>
                    <a:pt x="1198880" y="277622"/>
                  </a:lnTo>
                  <a:lnTo>
                    <a:pt x="1172083" y="242570"/>
                  </a:lnTo>
                  <a:lnTo>
                    <a:pt x="1143000" y="209296"/>
                  </a:lnTo>
                  <a:lnTo>
                    <a:pt x="1111885" y="178181"/>
                  </a:lnTo>
                  <a:lnTo>
                    <a:pt x="1078611" y="149098"/>
                  </a:lnTo>
                  <a:lnTo>
                    <a:pt x="1043559" y="122301"/>
                  </a:lnTo>
                  <a:lnTo>
                    <a:pt x="1006729" y="97790"/>
                  </a:lnTo>
                  <a:lnTo>
                    <a:pt x="968121" y="75819"/>
                  </a:lnTo>
                  <a:lnTo>
                    <a:pt x="927989" y="56388"/>
                  </a:lnTo>
                  <a:lnTo>
                    <a:pt x="886460" y="39624"/>
                  </a:lnTo>
                  <a:lnTo>
                    <a:pt x="843534" y="25654"/>
                  </a:lnTo>
                  <a:lnTo>
                    <a:pt x="799338" y="14605"/>
                  </a:lnTo>
                  <a:lnTo>
                    <a:pt x="753999" y="6604"/>
                  </a:lnTo>
                  <a:lnTo>
                    <a:pt x="707771" y="1651"/>
                  </a:lnTo>
                  <a:lnTo>
                    <a:pt x="66052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object 8"/>
            <p:cNvSpPr/>
            <p:nvPr/>
          </p:nvSpPr>
          <p:spPr>
            <a:xfrm>
              <a:off x="2402522" y="3467290"/>
              <a:ext cx="991076" cy="991076"/>
            </a:xfrm>
            <a:custGeom>
              <a:avLst/>
              <a:gdLst/>
              <a:ahLst/>
              <a:cxnLst/>
              <a:rect l="l" t="t" r="r" b="b"/>
              <a:pathLst>
                <a:path w="1321435" h="1321435">
                  <a:moveTo>
                    <a:pt x="660527" y="0"/>
                  </a:moveTo>
                  <a:lnTo>
                    <a:pt x="613410" y="1651"/>
                  </a:lnTo>
                  <a:lnTo>
                    <a:pt x="567182" y="6604"/>
                  </a:lnTo>
                  <a:lnTo>
                    <a:pt x="521843" y="14605"/>
                  </a:lnTo>
                  <a:lnTo>
                    <a:pt x="477647" y="25654"/>
                  </a:lnTo>
                  <a:lnTo>
                    <a:pt x="434721" y="39624"/>
                  </a:lnTo>
                  <a:lnTo>
                    <a:pt x="393192" y="56388"/>
                  </a:lnTo>
                  <a:lnTo>
                    <a:pt x="353060" y="75819"/>
                  </a:lnTo>
                  <a:lnTo>
                    <a:pt x="314452" y="97790"/>
                  </a:lnTo>
                  <a:lnTo>
                    <a:pt x="277622" y="122301"/>
                  </a:lnTo>
                  <a:lnTo>
                    <a:pt x="242570" y="149098"/>
                  </a:lnTo>
                  <a:lnTo>
                    <a:pt x="209296" y="178181"/>
                  </a:lnTo>
                  <a:lnTo>
                    <a:pt x="178181" y="209296"/>
                  </a:lnTo>
                  <a:lnTo>
                    <a:pt x="149098" y="242570"/>
                  </a:lnTo>
                  <a:lnTo>
                    <a:pt x="122300" y="277622"/>
                  </a:lnTo>
                  <a:lnTo>
                    <a:pt x="97790" y="314452"/>
                  </a:lnTo>
                  <a:lnTo>
                    <a:pt x="75819" y="353060"/>
                  </a:lnTo>
                  <a:lnTo>
                    <a:pt x="56387" y="393192"/>
                  </a:lnTo>
                  <a:lnTo>
                    <a:pt x="39624" y="434721"/>
                  </a:lnTo>
                  <a:lnTo>
                    <a:pt x="25654" y="477647"/>
                  </a:lnTo>
                  <a:lnTo>
                    <a:pt x="14605" y="521843"/>
                  </a:lnTo>
                  <a:lnTo>
                    <a:pt x="6604" y="567182"/>
                  </a:lnTo>
                  <a:lnTo>
                    <a:pt x="1650" y="613410"/>
                  </a:lnTo>
                  <a:lnTo>
                    <a:pt x="0" y="660527"/>
                  </a:lnTo>
                  <a:lnTo>
                    <a:pt x="1650" y="707771"/>
                  </a:lnTo>
                  <a:lnTo>
                    <a:pt x="6604" y="753999"/>
                  </a:lnTo>
                  <a:lnTo>
                    <a:pt x="14605" y="799338"/>
                  </a:lnTo>
                  <a:lnTo>
                    <a:pt x="25654" y="843534"/>
                  </a:lnTo>
                  <a:lnTo>
                    <a:pt x="39624" y="886460"/>
                  </a:lnTo>
                  <a:lnTo>
                    <a:pt x="56387" y="927989"/>
                  </a:lnTo>
                  <a:lnTo>
                    <a:pt x="75819" y="968108"/>
                  </a:lnTo>
                  <a:lnTo>
                    <a:pt x="97790" y="1006678"/>
                  </a:lnTo>
                  <a:lnTo>
                    <a:pt x="122300" y="1043559"/>
                  </a:lnTo>
                  <a:lnTo>
                    <a:pt x="149098" y="1078661"/>
                  </a:lnTo>
                  <a:lnTo>
                    <a:pt x="178181" y="1111846"/>
                  </a:lnTo>
                  <a:lnTo>
                    <a:pt x="209296" y="1143025"/>
                  </a:lnTo>
                  <a:lnTo>
                    <a:pt x="242570" y="1172083"/>
                  </a:lnTo>
                  <a:lnTo>
                    <a:pt x="277622" y="1198905"/>
                  </a:lnTo>
                  <a:lnTo>
                    <a:pt x="314452" y="1223378"/>
                  </a:lnTo>
                  <a:lnTo>
                    <a:pt x="353060" y="1245387"/>
                  </a:lnTo>
                  <a:lnTo>
                    <a:pt x="393192" y="1264818"/>
                  </a:lnTo>
                  <a:lnTo>
                    <a:pt x="434721" y="1281582"/>
                  </a:lnTo>
                  <a:lnTo>
                    <a:pt x="477647" y="1295539"/>
                  </a:lnTo>
                  <a:lnTo>
                    <a:pt x="521843" y="1306588"/>
                  </a:lnTo>
                  <a:lnTo>
                    <a:pt x="567182" y="1314615"/>
                  </a:lnTo>
                  <a:lnTo>
                    <a:pt x="613410" y="1319517"/>
                  </a:lnTo>
                  <a:lnTo>
                    <a:pt x="660527" y="1321181"/>
                  </a:lnTo>
                  <a:lnTo>
                    <a:pt x="707771" y="1319517"/>
                  </a:lnTo>
                  <a:lnTo>
                    <a:pt x="753999" y="1314615"/>
                  </a:lnTo>
                  <a:lnTo>
                    <a:pt x="799338" y="1306588"/>
                  </a:lnTo>
                  <a:lnTo>
                    <a:pt x="843534" y="1295539"/>
                  </a:lnTo>
                  <a:lnTo>
                    <a:pt x="886460" y="1281582"/>
                  </a:lnTo>
                  <a:lnTo>
                    <a:pt x="927989" y="1264818"/>
                  </a:lnTo>
                  <a:lnTo>
                    <a:pt x="968121" y="1245387"/>
                  </a:lnTo>
                  <a:lnTo>
                    <a:pt x="1006729" y="1223378"/>
                  </a:lnTo>
                  <a:lnTo>
                    <a:pt x="1043559" y="1198905"/>
                  </a:lnTo>
                  <a:lnTo>
                    <a:pt x="1078611" y="1172083"/>
                  </a:lnTo>
                  <a:lnTo>
                    <a:pt x="1111885" y="1143025"/>
                  </a:lnTo>
                  <a:lnTo>
                    <a:pt x="1143000" y="1111846"/>
                  </a:lnTo>
                  <a:lnTo>
                    <a:pt x="1172083" y="1078661"/>
                  </a:lnTo>
                  <a:lnTo>
                    <a:pt x="1198880" y="1043559"/>
                  </a:lnTo>
                  <a:lnTo>
                    <a:pt x="1223391" y="1006678"/>
                  </a:lnTo>
                  <a:lnTo>
                    <a:pt x="1245362" y="968108"/>
                  </a:lnTo>
                  <a:lnTo>
                    <a:pt x="1264793" y="927989"/>
                  </a:lnTo>
                  <a:lnTo>
                    <a:pt x="1281557" y="886460"/>
                  </a:lnTo>
                  <a:lnTo>
                    <a:pt x="1295527" y="843534"/>
                  </a:lnTo>
                  <a:lnTo>
                    <a:pt x="1306576" y="799338"/>
                  </a:lnTo>
                  <a:lnTo>
                    <a:pt x="1314577" y="753999"/>
                  </a:lnTo>
                  <a:lnTo>
                    <a:pt x="1319530" y="707771"/>
                  </a:lnTo>
                  <a:lnTo>
                    <a:pt x="1321181" y="660527"/>
                  </a:lnTo>
                  <a:lnTo>
                    <a:pt x="1319530" y="613410"/>
                  </a:lnTo>
                  <a:lnTo>
                    <a:pt x="1314577" y="567182"/>
                  </a:lnTo>
                  <a:lnTo>
                    <a:pt x="1306576" y="521843"/>
                  </a:lnTo>
                  <a:lnTo>
                    <a:pt x="1295527" y="477647"/>
                  </a:lnTo>
                  <a:lnTo>
                    <a:pt x="1281557" y="434721"/>
                  </a:lnTo>
                  <a:lnTo>
                    <a:pt x="1264793" y="393192"/>
                  </a:lnTo>
                  <a:lnTo>
                    <a:pt x="1245362" y="353060"/>
                  </a:lnTo>
                  <a:lnTo>
                    <a:pt x="1223391" y="314452"/>
                  </a:lnTo>
                  <a:lnTo>
                    <a:pt x="1198880" y="277622"/>
                  </a:lnTo>
                  <a:lnTo>
                    <a:pt x="1172083" y="242570"/>
                  </a:lnTo>
                  <a:lnTo>
                    <a:pt x="1143000" y="209296"/>
                  </a:lnTo>
                  <a:lnTo>
                    <a:pt x="1111885" y="178181"/>
                  </a:lnTo>
                  <a:lnTo>
                    <a:pt x="1078611" y="149098"/>
                  </a:lnTo>
                  <a:lnTo>
                    <a:pt x="1043559" y="122301"/>
                  </a:lnTo>
                  <a:lnTo>
                    <a:pt x="1006729" y="97790"/>
                  </a:lnTo>
                  <a:lnTo>
                    <a:pt x="968121" y="75819"/>
                  </a:lnTo>
                  <a:lnTo>
                    <a:pt x="927989" y="56388"/>
                  </a:lnTo>
                  <a:lnTo>
                    <a:pt x="886460" y="39624"/>
                  </a:lnTo>
                  <a:lnTo>
                    <a:pt x="843534" y="25654"/>
                  </a:lnTo>
                  <a:lnTo>
                    <a:pt x="799338" y="14605"/>
                  </a:lnTo>
                  <a:lnTo>
                    <a:pt x="753999" y="6604"/>
                  </a:lnTo>
                  <a:lnTo>
                    <a:pt x="707771" y="1651"/>
                  </a:lnTo>
                  <a:lnTo>
                    <a:pt x="660527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object 9"/>
            <p:cNvSpPr/>
            <p:nvPr/>
          </p:nvSpPr>
          <p:spPr>
            <a:xfrm>
              <a:off x="5382324" y="3509581"/>
              <a:ext cx="992029" cy="991076"/>
            </a:xfrm>
            <a:custGeom>
              <a:avLst/>
              <a:gdLst/>
              <a:ahLst/>
              <a:cxnLst/>
              <a:rect l="l" t="t" r="r" b="b"/>
              <a:pathLst>
                <a:path w="1322704" h="1321435">
                  <a:moveTo>
                    <a:pt x="661161" y="0"/>
                  </a:moveTo>
                  <a:lnTo>
                    <a:pt x="613918" y="1650"/>
                  </a:lnTo>
                  <a:lnTo>
                    <a:pt x="567690" y="6603"/>
                  </a:lnTo>
                  <a:lnTo>
                    <a:pt x="522350" y="14604"/>
                  </a:lnTo>
                  <a:lnTo>
                    <a:pt x="478154" y="25653"/>
                  </a:lnTo>
                  <a:lnTo>
                    <a:pt x="435228" y="39623"/>
                  </a:lnTo>
                  <a:lnTo>
                    <a:pt x="393573" y="56387"/>
                  </a:lnTo>
                  <a:lnTo>
                    <a:pt x="353441" y="75818"/>
                  </a:lnTo>
                  <a:lnTo>
                    <a:pt x="314832" y="97789"/>
                  </a:lnTo>
                  <a:lnTo>
                    <a:pt x="277875" y="122300"/>
                  </a:lnTo>
                  <a:lnTo>
                    <a:pt x="242697" y="149097"/>
                  </a:lnTo>
                  <a:lnTo>
                    <a:pt x="209550" y="178180"/>
                  </a:lnTo>
                  <a:lnTo>
                    <a:pt x="178307" y="209295"/>
                  </a:lnTo>
                  <a:lnTo>
                    <a:pt x="149225" y="242569"/>
                  </a:lnTo>
                  <a:lnTo>
                    <a:pt x="122427" y="277621"/>
                  </a:lnTo>
                  <a:lnTo>
                    <a:pt x="97917" y="314451"/>
                  </a:lnTo>
                  <a:lnTo>
                    <a:pt x="75819" y="353059"/>
                  </a:lnTo>
                  <a:lnTo>
                    <a:pt x="56387" y="393191"/>
                  </a:lnTo>
                  <a:lnTo>
                    <a:pt x="39624" y="434720"/>
                  </a:lnTo>
                  <a:lnTo>
                    <a:pt x="25653" y="477646"/>
                  </a:lnTo>
                  <a:lnTo>
                    <a:pt x="14604" y="521842"/>
                  </a:lnTo>
                  <a:lnTo>
                    <a:pt x="6603" y="567181"/>
                  </a:lnTo>
                  <a:lnTo>
                    <a:pt x="1650" y="613409"/>
                  </a:lnTo>
                  <a:lnTo>
                    <a:pt x="0" y="660526"/>
                  </a:lnTo>
                  <a:lnTo>
                    <a:pt x="1650" y="707770"/>
                  </a:lnTo>
                  <a:lnTo>
                    <a:pt x="6603" y="753998"/>
                  </a:lnTo>
                  <a:lnTo>
                    <a:pt x="14604" y="799337"/>
                  </a:lnTo>
                  <a:lnTo>
                    <a:pt x="25653" y="843533"/>
                  </a:lnTo>
                  <a:lnTo>
                    <a:pt x="39624" y="886459"/>
                  </a:lnTo>
                  <a:lnTo>
                    <a:pt x="56387" y="927988"/>
                  </a:lnTo>
                  <a:lnTo>
                    <a:pt x="75819" y="968108"/>
                  </a:lnTo>
                  <a:lnTo>
                    <a:pt x="97917" y="1006678"/>
                  </a:lnTo>
                  <a:lnTo>
                    <a:pt x="122427" y="1043558"/>
                  </a:lnTo>
                  <a:lnTo>
                    <a:pt x="149225" y="1078661"/>
                  </a:lnTo>
                  <a:lnTo>
                    <a:pt x="178307" y="1111846"/>
                  </a:lnTo>
                  <a:lnTo>
                    <a:pt x="209550" y="1143025"/>
                  </a:lnTo>
                  <a:lnTo>
                    <a:pt x="242697" y="1172082"/>
                  </a:lnTo>
                  <a:lnTo>
                    <a:pt x="277875" y="1198905"/>
                  </a:lnTo>
                  <a:lnTo>
                    <a:pt x="314832" y="1223378"/>
                  </a:lnTo>
                  <a:lnTo>
                    <a:pt x="353441" y="1245387"/>
                  </a:lnTo>
                  <a:lnTo>
                    <a:pt x="393573" y="1264818"/>
                  </a:lnTo>
                  <a:lnTo>
                    <a:pt x="435228" y="1281582"/>
                  </a:lnTo>
                  <a:lnTo>
                    <a:pt x="478154" y="1295539"/>
                  </a:lnTo>
                  <a:lnTo>
                    <a:pt x="522350" y="1306588"/>
                  </a:lnTo>
                  <a:lnTo>
                    <a:pt x="567690" y="1314615"/>
                  </a:lnTo>
                  <a:lnTo>
                    <a:pt x="613918" y="1319517"/>
                  </a:lnTo>
                  <a:lnTo>
                    <a:pt x="661161" y="1321180"/>
                  </a:lnTo>
                  <a:lnTo>
                    <a:pt x="708405" y="1319517"/>
                  </a:lnTo>
                  <a:lnTo>
                    <a:pt x="754633" y="1314615"/>
                  </a:lnTo>
                  <a:lnTo>
                    <a:pt x="799973" y="1306588"/>
                  </a:lnTo>
                  <a:lnTo>
                    <a:pt x="844169" y="1295539"/>
                  </a:lnTo>
                  <a:lnTo>
                    <a:pt x="887095" y="1281582"/>
                  </a:lnTo>
                  <a:lnTo>
                    <a:pt x="928751" y="1264818"/>
                  </a:lnTo>
                  <a:lnTo>
                    <a:pt x="968882" y="1245387"/>
                  </a:lnTo>
                  <a:lnTo>
                    <a:pt x="1007491" y="1223378"/>
                  </a:lnTo>
                  <a:lnTo>
                    <a:pt x="1044448" y="1198905"/>
                  </a:lnTo>
                  <a:lnTo>
                    <a:pt x="1079627" y="1172082"/>
                  </a:lnTo>
                  <a:lnTo>
                    <a:pt x="1112774" y="1143025"/>
                  </a:lnTo>
                  <a:lnTo>
                    <a:pt x="1144016" y="1111846"/>
                  </a:lnTo>
                  <a:lnTo>
                    <a:pt x="1173099" y="1078661"/>
                  </a:lnTo>
                  <a:lnTo>
                    <a:pt x="1199896" y="1043558"/>
                  </a:lnTo>
                  <a:lnTo>
                    <a:pt x="1224406" y="1006678"/>
                  </a:lnTo>
                  <a:lnTo>
                    <a:pt x="1246504" y="968108"/>
                  </a:lnTo>
                  <a:lnTo>
                    <a:pt x="1265935" y="927988"/>
                  </a:lnTo>
                  <a:lnTo>
                    <a:pt x="1282700" y="886459"/>
                  </a:lnTo>
                  <a:lnTo>
                    <a:pt x="1296670" y="843533"/>
                  </a:lnTo>
                  <a:lnTo>
                    <a:pt x="1307719" y="799337"/>
                  </a:lnTo>
                  <a:lnTo>
                    <a:pt x="1315720" y="753998"/>
                  </a:lnTo>
                  <a:lnTo>
                    <a:pt x="1320673" y="707770"/>
                  </a:lnTo>
                  <a:lnTo>
                    <a:pt x="1322324" y="660526"/>
                  </a:lnTo>
                  <a:lnTo>
                    <a:pt x="1320673" y="613409"/>
                  </a:lnTo>
                  <a:lnTo>
                    <a:pt x="1315720" y="567181"/>
                  </a:lnTo>
                  <a:lnTo>
                    <a:pt x="1307719" y="521842"/>
                  </a:lnTo>
                  <a:lnTo>
                    <a:pt x="1296670" y="477646"/>
                  </a:lnTo>
                  <a:lnTo>
                    <a:pt x="1282700" y="434720"/>
                  </a:lnTo>
                  <a:lnTo>
                    <a:pt x="1265935" y="393191"/>
                  </a:lnTo>
                  <a:lnTo>
                    <a:pt x="1246504" y="353059"/>
                  </a:lnTo>
                  <a:lnTo>
                    <a:pt x="1224406" y="314451"/>
                  </a:lnTo>
                  <a:lnTo>
                    <a:pt x="1199896" y="277621"/>
                  </a:lnTo>
                  <a:lnTo>
                    <a:pt x="1173099" y="242569"/>
                  </a:lnTo>
                  <a:lnTo>
                    <a:pt x="1144016" y="209295"/>
                  </a:lnTo>
                  <a:lnTo>
                    <a:pt x="1112774" y="178180"/>
                  </a:lnTo>
                  <a:lnTo>
                    <a:pt x="1079627" y="149097"/>
                  </a:lnTo>
                  <a:lnTo>
                    <a:pt x="1044448" y="122300"/>
                  </a:lnTo>
                  <a:lnTo>
                    <a:pt x="1007491" y="97789"/>
                  </a:lnTo>
                  <a:lnTo>
                    <a:pt x="968882" y="75818"/>
                  </a:lnTo>
                  <a:lnTo>
                    <a:pt x="928751" y="56387"/>
                  </a:lnTo>
                  <a:lnTo>
                    <a:pt x="887095" y="39623"/>
                  </a:lnTo>
                  <a:lnTo>
                    <a:pt x="844169" y="25653"/>
                  </a:lnTo>
                  <a:lnTo>
                    <a:pt x="799973" y="14604"/>
                  </a:lnTo>
                  <a:lnTo>
                    <a:pt x="754633" y="6603"/>
                  </a:lnTo>
                  <a:lnTo>
                    <a:pt x="708405" y="1650"/>
                  </a:lnTo>
                  <a:lnTo>
                    <a:pt x="66116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object 10"/>
            <p:cNvSpPr/>
            <p:nvPr/>
          </p:nvSpPr>
          <p:spPr>
            <a:xfrm>
              <a:off x="5382324" y="3509581"/>
              <a:ext cx="992029" cy="991076"/>
            </a:xfrm>
            <a:custGeom>
              <a:avLst/>
              <a:gdLst/>
              <a:ahLst/>
              <a:cxnLst/>
              <a:rect l="l" t="t" r="r" b="b"/>
              <a:pathLst>
                <a:path w="1322704" h="1321435">
                  <a:moveTo>
                    <a:pt x="661161" y="0"/>
                  </a:moveTo>
                  <a:lnTo>
                    <a:pt x="613918" y="1650"/>
                  </a:lnTo>
                  <a:lnTo>
                    <a:pt x="567690" y="6603"/>
                  </a:lnTo>
                  <a:lnTo>
                    <a:pt x="522350" y="14604"/>
                  </a:lnTo>
                  <a:lnTo>
                    <a:pt x="478154" y="25653"/>
                  </a:lnTo>
                  <a:lnTo>
                    <a:pt x="435228" y="39623"/>
                  </a:lnTo>
                  <a:lnTo>
                    <a:pt x="393573" y="56387"/>
                  </a:lnTo>
                  <a:lnTo>
                    <a:pt x="353441" y="75818"/>
                  </a:lnTo>
                  <a:lnTo>
                    <a:pt x="314832" y="97789"/>
                  </a:lnTo>
                  <a:lnTo>
                    <a:pt x="277875" y="122300"/>
                  </a:lnTo>
                  <a:lnTo>
                    <a:pt x="242697" y="149097"/>
                  </a:lnTo>
                  <a:lnTo>
                    <a:pt x="209550" y="178180"/>
                  </a:lnTo>
                  <a:lnTo>
                    <a:pt x="178307" y="209295"/>
                  </a:lnTo>
                  <a:lnTo>
                    <a:pt x="149225" y="242569"/>
                  </a:lnTo>
                  <a:lnTo>
                    <a:pt x="122427" y="277621"/>
                  </a:lnTo>
                  <a:lnTo>
                    <a:pt x="97917" y="314451"/>
                  </a:lnTo>
                  <a:lnTo>
                    <a:pt x="75819" y="353059"/>
                  </a:lnTo>
                  <a:lnTo>
                    <a:pt x="56387" y="393191"/>
                  </a:lnTo>
                  <a:lnTo>
                    <a:pt x="39624" y="434720"/>
                  </a:lnTo>
                  <a:lnTo>
                    <a:pt x="25653" y="477646"/>
                  </a:lnTo>
                  <a:lnTo>
                    <a:pt x="14604" y="521842"/>
                  </a:lnTo>
                  <a:lnTo>
                    <a:pt x="6603" y="567181"/>
                  </a:lnTo>
                  <a:lnTo>
                    <a:pt x="1650" y="613409"/>
                  </a:lnTo>
                  <a:lnTo>
                    <a:pt x="0" y="660526"/>
                  </a:lnTo>
                  <a:lnTo>
                    <a:pt x="1650" y="707770"/>
                  </a:lnTo>
                  <a:lnTo>
                    <a:pt x="6603" y="753998"/>
                  </a:lnTo>
                  <a:lnTo>
                    <a:pt x="14604" y="799337"/>
                  </a:lnTo>
                  <a:lnTo>
                    <a:pt x="25653" y="843533"/>
                  </a:lnTo>
                  <a:lnTo>
                    <a:pt x="39624" y="886459"/>
                  </a:lnTo>
                  <a:lnTo>
                    <a:pt x="56387" y="927988"/>
                  </a:lnTo>
                  <a:lnTo>
                    <a:pt x="75819" y="968108"/>
                  </a:lnTo>
                  <a:lnTo>
                    <a:pt x="97917" y="1006678"/>
                  </a:lnTo>
                  <a:lnTo>
                    <a:pt x="122427" y="1043558"/>
                  </a:lnTo>
                  <a:lnTo>
                    <a:pt x="149225" y="1078661"/>
                  </a:lnTo>
                  <a:lnTo>
                    <a:pt x="178307" y="1111846"/>
                  </a:lnTo>
                  <a:lnTo>
                    <a:pt x="209550" y="1143025"/>
                  </a:lnTo>
                  <a:lnTo>
                    <a:pt x="242697" y="1172082"/>
                  </a:lnTo>
                  <a:lnTo>
                    <a:pt x="277875" y="1198905"/>
                  </a:lnTo>
                  <a:lnTo>
                    <a:pt x="314832" y="1223378"/>
                  </a:lnTo>
                  <a:lnTo>
                    <a:pt x="353441" y="1245387"/>
                  </a:lnTo>
                  <a:lnTo>
                    <a:pt x="393573" y="1264818"/>
                  </a:lnTo>
                  <a:lnTo>
                    <a:pt x="435228" y="1281582"/>
                  </a:lnTo>
                  <a:lnTo>
                    <a:pt x="478154" y="1295539"/>
                  </a:lnTo>
                  <a:lnTo>
                    <a:pt x="522350" y="1306588"/>
                  </a:lnTo>
                  <a:lnTo>
                    <a:pt x="567690" y="1314615"/>
                  </a:lnTo>
                  <a:lnTo>
                    <a:pt x="613918" y="1319517"/>
                  </a:lnTo>
                  <a:lnTo>
                    <a:pt x="661161" y="1321180"/>
                  </a:lnTo>
                  <a:lnTo>
                    <a:pt x="708405" y="1319517"/>
                  </a:lnTo>
                  <a:lnTo>
                    <a:pt x="754633" y="1314615"/>
                  </a:lnTo>
                  <a:lnTo>
                    <a:pt x="799973" y="1306588"/>
                  </a:lnTo>
                  <a:lnTo>
                    <a:pt x="844169" y="1295539"/>
                  </a:lnTo>
                  <a:lnTo>
                    <a:pt x="887095" y="1281582"/>
                  </a:lnTo>
                  <a:lnTo>
                    <a:pt x="928751" y="1264818"/>
                  </a:lnTo>
                  <a:lnTo>
                    <a:pt x="968882" y="1245387"/>
                  </a:lnTo>
                  <a:lnTo>
                    <a:pt x="1007491" y="1223378"/>
                  </a:lnTo>
                  <a:lnTo>
                    <a:pt x="1044448" y="1198905"/>
                  </a:lnTo>
                  <a:lnTo>
                    <a:pt x="1079627" y="1172082"/>
                  </a:lnTo>
                  <a:lnTo>
                    <a:pt x="1112774" y="1143025"/>
                  </a:lnTo>
                  <a:lnTo>
                    <a:pt x="1144016" y="1111846"/>
                  </a:lnTo>
                  <a:lnTo>
                    <a:pt x="1173099" y="1078661"/>
                  </a:lnTo>
                  <a:lnTo>
                    <a:pt x="1199896" y="1043558"/>
                  </a:lnTo>
                  <a:lnTo>
                    <a:pt x="1224406" y="1006678"/>
                  </a:lnTo>
                  <a:lnTo>
                    <a:pt x="1246504" y="968108"/>
                  </a:lnTo>
                  <a:lnTo>
                    <a:pt x="1265935" y="927988"/>
                  </a:lnTo>
                  <a:lnTo>
                    <a:pt x="1282700" y="886459"/>
                  </a:lnTo>
                  <a:lnTo>
                    <a:pt x="1296670" y="843533"/>
                  </a:lnTo>
                  <a:lnTo>
                    <a:pt x="1307719" y="799337"/>
                  </a:lnTo>
                  <a:lnTo>
                    <a:pt x="1315720" y="753998"/>
                  </a:lnTo>
                  <a:lnTo>
                    <a:pt x="1320673" y="707770"/>
                  </a:lnTo>
                  <a:lnTo>
                    <a:pt x="1322324" y="660526"/>
                  </a:lnTo>
                  <a:lnTo>
                    <a:pt x="1320673" y="613409"/>
                  </a:lnTo>
                  <a:lnTo>
                    <a:pt x="1315720" y="567181"/>
                  </a:lnTo>
                  <a:lnTo>
                    <a:pt x="1307719" y="521842"/>
                  </a:lnTo>
                  <a:lnTo>
                    <a:pt x="1296670" y="477646"/>
                  </a:lnTo>
                  <a:lnTo>
                    <a:pt x="1282700" y="434720"/>
                  </a:lnTo>
                  <a:lnTo>
                    <a:pt x="1265935" y="393191"/>
                  </a:lnTo>
                  <a:lnTo>
                    <a:pt x="1246504" y="353059"/>
                  </a:lnTo>
                  <a:lnTo>
                    <a:pt x="1224406" y="314451"/>
                  </a:lnTo>
                  <a:lnTo>
                    <a:pt x="1199896" y="277621"/>
                  </a:lnTo>
                  <a:lnTo>
                    <a:pt x="1173099" y="242569"/>
                  </a:lnTo>
                  <a:lnTo>
                    <a:pt x="1144016" y="209295"/>
                  </a:lnTo>
                  <a:lnTo>
                    <a:pt x="1112774" y="178180"/>
                  </a:lnTo>
                  <a:lnTo>
                    <a:pt x="1079627" y="149097"/>
                  </a:lnTo>
                  <a:lnTo>
                    <a:pt x="1044448" y="122300"/>
                  </a:lnTo>
                  <a:lnTo>
                    <a:pt x="1007491" y="97789"/>
                  </a:lnTo>
                  <a:lnTo>
                    <a:pt x="968882" y="75818"/>
                  </a:lnTo>
                  <a:lnTo>
                    <a:pt x="928751" y="56387"/>
                  </a:lnTo>
                  <a:lnTo>
                    <a:pt x="887095" y="39623"/>
                  </a:lnTo>
                  <a:lnTo>
                    <a:pt x="844169" y="25653"/>
                  </a:lnTo>
                  <a:lnTo>
                    <a:pt x="799973" y="14604"/>
                  </a:lnTo>
                  <a:lnTo>
                    <a:pt x="754633" y="6603"/>
                  </a:lnTo>
                  <a:lnTo>
                    <a:pt x="708405" y="1650"/>
                  </a:lnTo>
                  <a:lnTo>
                    <a:pt x="661161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object 11"/>
            <p:cNvSpPr txBox="1"/>
            <p:nvPr/>
          </p:nvSpPr>
          <p:spPr>
            <a:xfrm>
              <a:off x="2660544" y="3616663"/>
              <a:ext cx="687245" cy="741769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10583" marR="4233" defTabSz="759018">
                <a:lnSpc>
                  <a:spcPts val="2092"/>
                </a:lnSpc>
                <a:spcBef>
                  <a:spcPts val="79"/>
                </a:spcBef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销售</a:t>
              </a:r>
              <a:endParaRPr lang="en-US" altLang="zh-CN" sz="12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Noto Sans CJK JP Regular"/>
              </a:endParaRPr>
            </a:p>
            <a:p>
              <a:pPr marL="10583" marR="4233" defTabSz="759018">
                <a:lnSpc>
                  <a:spcPts val="2092"/>
                </a:lnSpc>
                <a:spcBef>
                  <a:spcPts val="79"/>
                </a:spcBef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带动</a:t>
              </a:r>
            </a:p>
          </p:txBody>
        </p:sp>
        <p:sp>
          <p:nvSpPr>
            <p:cNvPr id="57" name="object 12"/>
            <p:cNvSpPr/>
            <p:nvPr/>
          </p:nvSpPr>
          <p:spPr>
            <a:xfrm>
              <a:off x="3914712" y="1072707"/>
              <a:ext cx="991076" cy="991076"/>
            </a:xfrm>
            <a:custGeom>
              <a:avLst/>
              <a:gdLst/>
              <a:ahLst/>
              <a:cxnLst/>
              <a:rect l="l" t="t" r="r" b="b"/>
              <a:pathLst>
                <a:path w="1321434" h="1321435">
                  <a:moveTo>
                    <a:pt x="660526" y="0"/>
                  </a:moveTo>
                  <a:lnTo>
                    <a:pt x="613409" y="1650"/>
                  </a:lnTo>
                  <a:lnTo>
                    <a:pt x="567181" y="6603"/>
                  </a:lnTo>
                  <a:lnTo>
                    <a:pt x="521842" y="14604"/>
                  </a:lnTo>
                  <a:lnTo>
                    <a:pt x="477646" y="25653"/>
                  </a:lnTo>
                  <a:lnTo>
                    <a:pt x="434720" y="39624"/>
                  </a:lnTo>
                  <a:lnTo>
                    <a:pt x="393191" y="56387"/>
                  </a:lnTo>
                  <a:lnTo>
                    <a:pt x="353059" y="75818"/>
                  </a:lnTo>
                  <a:lnTo>
                    <a:pt x="314451" y="97789"/>
                  </a:lnTo>
                  <a:lnTo>
                    <a:pt x="277621" y="122300"/>
                  </a:lnTo>
                  <a:lnTo>
                    <a:pt x="242569" y="149098"/>
                  </a:lnTo>
                  <a:lnTo>
                    <a:pt x="209295" y="178180"/>
                  </a:lnTo>
                  <a:lnTo>
                    <a:pt x="178180" y="209296"/>
                  </a:lnTo>
                  <a:lnTo>
                    <a:pt x="149097" y="242570"/>
                  </a:lnTo>
                  <a:lnTo>
                    <a:pt x="122300" y="277622"/>
                  </a:lnTo>
                  <a:lnTo>
                    <a:pt x="97789" y="314451"/>
                  </a:lnTo>
                  <a:lnTo>
                    <a:pt x="75818" y="353060"/>
                  </a:lnTo>
                  <a:lnTo>
                    <a:pt x="56387" y="393191"/>
                  </a:lnTo>
                  <a:lnTo>
                    <a:pt x="39623" y="434721"/>
                  </a:lnTo>
                  <a:lnTo>
                    <a:pt x="25653" y="477647"/>
                  </a:lnTo>
                  <a:lnTo>
                    <a:pt x="14604" y="521842"/>
                  </a:lnTo>
                  <a:lnTo>
                    <a:pt x="6603" y="567181"/>
                  </a:lnTo>
                  <a:lnTo>
                    <a:pt x="1650" y="613410"/>
                  </a:lnTo>
                  <a:lnTo>
                    <a:pt x="0" y="660526"/>
                  </a:lnTo>
                  <a:lnTo>
                    <a:pt x="1650" y="707771"/>
                  </a:lnTo>
                  <a:lnTo>
                    <a:pt x="6603" y="753999"/>
                  </a:lnTo>
                  <a:lnTo>
                    <a:pt x="14604" y="799338"/>
                  </a:lnTo>
                  <a:lnTo>
                    <a:pt x="25653" y="843534"/>
                  </a:lnTo>
                  <a:lnTo>
                    <a:pt x="39623" y="886460"/>
                  </a:lnTo>
                  <a:lnTo>
                    <a:pt x="56387" y="927988"/>
                  </a:lnTo>
                  <a:lnTo>
                    <a:pt x="75818" y="968121"/>
                  </a:lnTo>
                  <a:lnTo>
                    <a:pt x="97789" y="1006728"/>
                  </a:lnTo>
                  <a:lnTo>
                    <a:pt x="122300" y="1043559"/>
                  </a:lnTo>
                  <a:lnTo>
                    <a:pt x="149097" y="1078611"/>
                  </a:lnTo>
                  <a:lnTo>
                    <a:pt x="178180" y="1111885"/>
                  </a:lnTo>
                  <a:lnTo>
                    <a:pt x="209295" y="1143000"/>
                  </a:lnTo>
                  <a:lnTo>
                    <a:pt x="242569" y="1172083"/>
                  </a:lnTo>
                  <a:lnTo>
                    <a:pt x="277621" y="1198879"/>
                  </a:lnTo>
                  <a:lnTo>
                    <a:pt x="314451" y="1223390"/>
                  </a:lnTo>
                  <a:lnTo>
                    <a:pt x="353059" y="1245362"/>
                  </a:lnTo>
                  <a:lnTo>
                    <a:pt x="393191" y="1264792"/>
                  </a:lnTo>
                  <a:lnTo>
                    <a:pt x="434720" y="1281556"/>
                  </a:lnTo>
                  <a:lnTo>
                    <a:pt x="477646" y="1295527"/>
                  </a:lnTo>
                  <a:lnTo>
                    <a:pt x="521842" y="1306576"/>
                  </a:lnTo>
                  <a:lnTo>
                    <a:pt x="567181" y="1314577"/>
                  </a:lnTo>
                  <a:lnTo>
                    <a:pt x="613409" y="1319529"/>
                  </a:lnTo>
                  <a:lnTo>
                    <a:pt x="660526" y="1321180"/>
                  </a:lnTo>
                  <a:lnTo>
                    <a:pt x="707770" y="1319529"/>
                  </a:lnTo>
                  <a:lnTo>
                    <a:pt x="753998" y="1314577"/>
                  </a:lnTo>
                  <a:lnTo>
                    <a:pt x="799338" y="1306576"/>
                  </a:lnTo>
                  <a:lnTo>
                    <a:pt x="843533" y="1295527"/>
                  </a:lnTo>
                  <a:lnTo>
                    <a:pt x="886459" y="1281556"/>
                  </a:lnTo>
                  <a:lnTo>
                    <a:pt x="927988" y="1264792"/>
                  </a:lnTo>
                  <a:lnTo>
                    <a:pt x="968120" y="1245362"/>
                  </a:lnTo>
                  <a:lnTo>
                    <a:pt x="1006728" y="1223390"/>
                  </a:lnTo>
                  <a:lnTo>
                    <a:pt x="1043558" y="1198879"/>
                  </a:lnTo>
                  <a:lnTo>
                    <a:pt x="1078611" y="1172083"/>
                  </a:lnTo>
                  <a:lnTo>
                    <a:pt x="1111885" y="1143000"/>
                  </a:lnTo>
                  <a:lnTo>
                    <a:pt x="1142999" y="1111885"/>
                  </a:lnTo>
                  <a:lnTo>
                    <a:pt x="1172083" y="1078611"/>
                  </a:lnTo>
                  <a:lnTo>
                    <a:pt x="1198879" y="1043559"/>
                  </a:lnTo>
                  <a:lnTo>
                    <a:pt x="1223390" y="1006728"/>
                  </a:lnTo>
                  <a:lnTo>
                    <a:pt x="1245362" y="968121"/>
                  </a:lnTo>
                  <a:lnTo>
                    <a:pt x="1264792" y="927988"/>
                  </a:lnTo>
                  <a:lnTo>
                    <a:pt x="1281557" y="886460"/>
                  </a:lnTo>
                  <a:lnTo>
                    <a:pt x="1295526" y="843534"/>
                  </a:lnTo>
                  <a:lnTo>
                    <a:pt x="1306575" y="799338"/>
                  </a:lnTo>
                  <a:lnTo>
                    <a:pt x="1314576" y="753999"/>
                  </a:lnTo>
                  <a:lnTo>
                    <a:pt x="1319529" y="707771"/>
                  </a:lnTo>
                  <a:lnTo>
                    <a:pt x="1321181" y="660526"/>
                  </a:lnTo>
                  <a:lnTo>
                    <a:pt x="1319529" y="613410"/>
                  </a:lnTo>
                  <a:lnTo>
                    <a:pt x="1314576" y="567181"/>
                  </a:lnTo>
                  <a:lnTo>
                    <a:pt x="1306575" y="521842"/>
                  </a:lnTo>
                  <a:lnTo>
                    <a:pt x="1295526" y="477647"/>
                  </a:lnTo>
                  <a:lnTo>
                    <a:pt x="1281557" y="434721"/>
                  </a:lnTo>
                  <a:lnTo>
                    <a:pt x="1264792" y="393191"/>
                  </a:lnTo>
                  <a:lnTo>
                    <a:pt x="1245362" y="353060"/>
                  </a:lnTo>
                  <a:lnTo>
                    <a:pt x="1223390" y="314451"/>
                  </a:lnTo>
                  <a:lnTo>
                    <a:pt x="1198879" y="277622"/>
                  </a:lnTo>
                  <a:lnTo>
                    <a:pt x="1172083" y="242570"/>
                  </a:lnTo>
                  <a:lnTo>
                    <a:pt x="1142999" y="209296"/>
                  </a:lnTo>
                  <a:lnTo>
                    <a:pt x="1111885" y="178180"/>
                  </a:lnTo>
                  <a:lnTo>
                    <a:pt x="1078611" y="149098"/>
                  </a:lnTo>
                  <a:lnTo>
                    <a:pt x="1043558" y="122300"/>
                  </a:lnTo>
                  <a:lnTo>
                    <a:pt x="1006728" y="97789"/>
                  </a:lnTo>
                  <a:lnTo>
                    <a:pt x="968120" y="75818"/>
                  </a:lnTo>
                  <a:lnTo>
                    <a:pt x="927988" y="56387"/>
                  </a:lnTo>
                  <a:lnTo>
                    <a:pt x="886459" y="39624"/>
                  </a:lnTo>
                  <a:lnTo>
                    <a:pt x="843533" y="25653"/>
                  </a:lnTo>
                  <a:lnTo>
                    <a:pt x="799338" y="14604"/>
                  </a:lnTo>
                  <a:lnTo>
                    <a:pt x="753998" y="6603"/>
                  </a:lnTo>
                  <a:lnTo>
                    <a:pt x="707770" y="1650"/>
                  </a:lnTo>
                  <a:lnTo>
                    <a:pt x="660526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object 13"/>
            <p:cNvSpPr/>
            <p:nvPr/>
          </p:nvSpPr>
          <p:spPr>
            <a:xfrm>
              <a:off x="3914712" y="1072707"/>
              <a:ext cx="991076" cy="991076"/>
            </a:xfrm>
            <a:custGeom>
              <a:avLst/>
              <a:gdLst/>
              <a:ahLst/>
              <a:cxnLst/>
              <a:rect l="l" t="t" r="r" b="b"/>
              <a:pathLst>
                <a:path w="1321434" h="1321435">
                  <a:moveTo>
                    <a:pt x="660526" y="0"/>
                  </a:moveTo>
                  <a:lnTo>
                    <a:pt x="613409" y="1650"/>
                  </a:lnTo>
                  <a:lnTo>
                    <a:pt x="567181" y="6603"/>
                  </a:lnTo>
                  <a:lnTo>
                    <a:pt x="521842" y="14604"/>
                  </a:lnTo>
                  <a:lnTo>
                    <a:pt x="477646" y="25653"/>
                  </a:lnTo>
                  <a:lnTo>
                    <a:pt x="434720" y="39624"/>
                  </a:lnTo>
                  <a:lnTo>
                    <a:pt x="393191" y="56387"/>
                  </a:lnTo>
                  <a:lnTo>
                    <a:pt x="353059" y="75818"/>
                  </a:lnTo>
                  <a:lnTo>
                    <a:pt x="314451" y="97789"/>
                  </a:lnTo>
                  <a:lnTo>
                    <a:pt x="277621" y="122300"/>
                  </a:lnTo>
                  <a:lnTo>
                    <a:pt x="242569" y="149098"/>
                  </a:lnTo>
                  <a:lnTo>
                    <a:pt x="209295" y="178180"/>
                  </a:lnTo>
                  <a:lnTo>
                    <a:pt x="178180" y="209296"/>
                  </a:lnTo>
                  <a:lnTo>
                    <a:pt x="149097" y="242570"/>
                  </a:lnTo>
                  <a:lnTo>
                    <a:pt x="122300" y="277622"/>
                  </a:lnTo>
                  <a:lnTo>
                    <a:pt x="97789" y="314451"/>
                  </a:lnTo>
                  <a:lnTo>
                    <a:pt x="75818" y="353060"/>
                  </a:lnTo>
                  <a:lnTo>
                    <a:pt x="56387" y="393191"/>
                  </a:lnTo>
                  <a:lnTo>
                    <a:pt x="39623" y="434721"/>
                  </a:lnTo>
                  <a:lnTo>
                    <a:pt x="25653" y="477647"/>
                  </a:lnTo>
                  <a:lnTo>
                    <a:pt x="14604" y="521842"/>
                  </a:lnTo>
                  <a:lnTo>
                    <a:pt x="6603" y="567181"/>
                  </a:lnTo>
                  <a:lnTo>
                    <a:pt x="1650" y="613410"/>
                  </a:lnTo>
                  <a:lnTo>
                    <a:pt x="0" y="660526"/>
                  </a:lnTo>
                  <a:lnTo>
                    <a:pt x="1650" y="707771"/>
                  </a:lnTo>
                  <a:lnTo>
                    <a:pt x="6603" y="753999"/>
                  </a:lnTo>
                  <a:lnTo>
                    <a:pt x="14604" y="799338"/>
                  </a:lnTo>
                  <a:lnTo>
                    <a:pt x="25653" y="843534"/>
                  </a:lnTo>
                  <a:lnTo>
                    <a:pt x="39623" y="886460"/>
                  </a:lnTo>
                  <a:lnTo>
                    <a:pt x="56387" y="927988"/>
                  </a:lnTo>
                  <a:lnTo>
                    <a:pt x="75818" y="968121"/>
                  </a:lnTo>
                  <a:lnTo>
                    <a:pt x="97789" y="1006728"/>
                  </a:lnTo>
                  <a:lnTo>
                    <a:pt x="122300" y="1043559"/>
                  </a:lnTo>
                  <a:lnTo>
                    <a:pt x="149097" y="1078611"/>
                  </a:lnTo>
                  <a:lnTo>
                    <a:pt x="178180" y="1111885"/>
                  </a:lnTo>
                  <a:lnTo>
                    <a:pt x="209295" y="1143000"/>
                  </a:lnTo>
                  <a:lnTo>
                    <a:pt x="242569" y="1172083"/>
                  </a:lnTo>
                  <a:lnTo>
                    <a:pt x="277621" y="1198879"/>
                  </a:lnTo>
                  <a:lnTo>
                    <a:pt x="314451" y="1223390"/>
                  </a:lnTo>
                  <a:lnTo>
                    <a:pt x="353059" y="1245362"/>
                  </a:lnTo>
                  <a:lnTo>
                    <a:pt x="393191" y="1264792"/>
                  </a:lnTo>
                  <a:lnTo>
                    <a:pt x="434720" y="1281556"/>
                  </a:lnTo>
                  <a:lnTo>
                    <a:pt x="477646" y="1295527"/>
                  </a:lnTo>
                  <a:lnTo>
                    <a:pt x="521842" y="1306576"/>
                  </a:lnTo>
                  <a:lnTo>
                    <a:pt x="567181" y="1314577"/>
                  </a:lnTo>
                  <a:lnTo>
                    <a:pt x="613409" y="1319529"/>
                  </a:lnTo>
                  <a:lnTo>
                    <a:pt x="660526" y="1321180"/>
                  </a:lnTo>
                  <a:lnTo>
                    <a:pt x="707770" y="1319529"/>
                  </a:lnTo>
                  <a:lnTo>
                    <a:pt x="753998" y="1314577"/>
                  </a:lnTo>
                  <a:lnTo>
                    <a:pt x="799338" y="1306576"/>
                  </a:lnTo>
                  <a:lnTo>
                    <a:pt x="843533" y="1295527"/>
                  </a:lnTo>
                  <a:lnTo>
                    <a:pt x="886459" y="1281556"/>
                  </a:lnTo>
                  <a:lnTo>
                    <a:pt x="927988" y="1264792"/>
                  </a:lnTo>
                  <a:lnTo>
                    <a:pt x="968120" y="1245362"/>
                  </a:lnTo>
                  <a:lnTo>
                    <a:pt x="1006728" y="1223390"/>
                  </a:lnTo>
                  <a:lnTo>
                    <a:pt x="1043558" y="1198879"/>
                  </a:lnTo>
                  <a:lnTo>
                    <a:pt x="1078611" y="1172083"/>
                  </a:lnTo>
                  <a:lnTo>
                    <a:pt x="1111885" y="1143000"/>
                  </a:lnTo>
                  <a:lnTo>
                    <a:pt x="1142999" y="1111885"/>
                  </a:lnTo>
                  <a:lnTo>
                    <a:pt x="1172083" y="1078611"/>
                  </a:lnTo>
                  <a:lnTo>
                    <a:pt x="1198879" y="1043559"/>
                  </a:lnTo>
                  <a:lnTo>
                    <a:pt x="1223390" y="1006728"/>
                  </a:lnTo>
                  <a:lnTo>
                    <a:pt x="1245362" y="968121"/>
                  </a:lnTo>
                  <a:lnTo>
                    <a:pt x="1264792" y="927988"/>
                  </a:lnTo>
                  <a:lnTo>
                    <a:pt x="1281557" y="886460"/>
                  </a:lnTo>
                  <a:lnTo>
                    <a:pt x="1295526" y="843534"/>
                  </a:lnTo>
                  <a:lnTo>
                    <a:pt x="1306575" y="799338"/>
                  </a:lnTo>
                  <a:lnTo>
                    <a:pt x="1314576" y="753999"/>
                  </a:lnTo>
                  <a:lnTo>
                    <a:pt x="1319529" y="707771"/>
                  </a:lnTo>
                  <a:lnTo>
                    <a:pt x="1321181" y="660526"/>
                  </a:lnTo>
                  <a:lnTo>
                    <a:pt x="1319529" y="613410"/>
                  </a:lnTo>
                  <a:lnTo>
                    <a:pt x="1314576" y="567181"/>
                  </a:lnTo>
                  <a:lnTo>
                    <a:pt x="1306575" y="521842"/>
                  </a:lnTo>
                  <a:lnTo>
                    <a:pt x="1295526" y="477647"/>
                  </a:lnTo>
                  <a:lnTo>
                    <a:pt x="1281557" y="434721"/>
                  </a:lnTo>
                  <a:lnTo>
                    <a:pt x="1264792" y="393191"/>
                  </a:lnTo>
                  <a:lnTo>
                    <a:pt x="1245362" y="353060"/>
                  </a:lnTo>
                  <a:lnTo>
                    <a:pt x="1223390" y="314451"/>
                  </a:lnTo>
                  <a:lnTo>
                    <a:pt x="1198879" y="277622"/>
                  </a:lnTo>
                  <a:lnTo>
                    <a:pt x="1172083" y="242570"/>
                  </a:lnTo>
                  <a:lnTo>
                    <a:pt x="1142999" y="209296"/>
                  </a:lnTo>
                  <a:lnTo>
                    <a:pt x="1111885" y="178180"/>
                  </a:lnTo>
                  <a:lnTo>
                    <a:pt x="1078611" y="149098"/>
                  </a:lnTo>
                  <a:lnTo>
                    <a:pt x="1043558" y="122300"/>
                  </a:lnTo>
                  <a:lnTo>
                    <a:pt x="1006728" y="97789"/>
                  </a:lnTo>
                  <a:lnTo>
                    <a:pt x="968120" y="75818"/>
                  </a:lnTo>
                  <a:lnTo>
                    <a:pt x="927988" y="56387"/>
                  </a:lnTo>
                  <a:lnTo>
                    <a:pt x="886459" y="39624"/>
                  </a:lnTo>
                  <a:lnTo>
                    <a:pt x="843533" y="25653"/>
                  </a:lnTo>
                  <a:lnTo>
                    <a:pt x="799338" y="14604"/>
                  </a:lnTo>
                  <a:lnTo>
                    <a:pt x="753998" y="6603"/>
                  </a:lnTo>
                  <a:lnTo>
                    <a:pt x="707770" y="1650"/>
                  </a:lnTo>
                  <a:lnTo>
                    <a:pt x="660526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object 15"/>
            <p:cNvSpPr txBox="1"/>
            <p:nvPr/>
          </p:nvSpPr>
          <p:spPr>
            <a:xfrm>
              <a:off x="5616002" y="3649375"/>
              <a:ext cx="684134" cy="741769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10583" marR="4233" defTabSz="759018">
                <a:lnSpc>
                  <a:spcPts val="2092"/>
                </a:lnSpc>
                <a:spcBef>
                  <a:spcPts val="79"/>
                </a:spcBef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媒体</a:t>
              </a:r>
              <a:endParaRPr lang="en-US" altLang="zh-CN" sz="12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Noto Sans CJK JP Regular"/>
              </a:endParaRPr>
            </a:p>
            <a:p>
              <a:pPr marL="10583" marR="4233" defTabSz="759018">
                <a:lnSpc>
                  <a:spcPts val="2092"/>
                </a:lnSpc>
                <a:spcBef>
                  <a:spcPts val="79"/>
                </a:spcBef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展示</a:t>
              </a:r>
              <a:endParaRPr sz="12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Noto Sans CJK JP Regular"/>
              </a:endParaRPr>
            </a:p>
          </p:txBody>
        </p:sp>
        <p:sp>
          <p:nvSpPr>
            <p:cNvPr id="60" name="object 22"/>
            <p:cNvSpPr txBox="1"/>
            <p:nvPr/>
          </p:nvSpPr>
          <p:spPr>
            <a:xfrm>
              <a:off x="896341" y="3990972"/>
              <a:ext cx="1287880" cy="416763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10583" marR="4233" defTabSz="759018">
                <a:spcBef>
                  <a:spcPts val="79"/>
                </a:spcBef>
              </a:pPr>
              <a:r>
                <a:rPr lang="zh-CN" altLang="en-US" sz="1000" spc="-4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销售转化，并形成用户行为标签</a:t>
              </a:r>
            </a:p>
          </p:txBody>
        </p:sp>
        <p:sp>
          <p:nvSpPr>
            <p:cNvPr id="61" name="object 23"/>
            <p:cNvSpPr/>
            <p:nvPr/>
          </p:nvSpPr>
          <p:spPr>
            <a:xfrm>
              <a:off x="3778124" y="4505708"/>
              <a:ext cx="1208246" cy="471011"/>
            </a:xfrm>
            <a:custGeom>
              <a:avLst/>
              <a:gdLst/>
              <a:ahLst/>
              <a:cxnLst/>
              <a:rect l="l" t="t" r="r" b="b"/>
              <a:pathLst>
                <a:path w="1610995" h="628015">
                  <a:moveTo>
                    <a:pt x="1506092" y="0"/>
                  </a:moveTo>
                  <a:lnTo>
                    <a:pt x="104648" y="0"/>
                  </a:lnTo>
                  <a:lnTo>
                    <a:pt x="63881" y="8216"/>
                  </a:lnTo>
                  <a:lnTo>
                    <a:pt x="30607" y="30645"/>
                  </a:lnTo>
                  <a:lnTo>
                    <a:pt x="8255" y="63906"/>
                  </a:lnTo>
                  <a:lnTo>
                    <a:pt x="0" y="104622"/>
                  </a:lnTo>
                  <a:lnTo>
                    <a:pt x="0" y="523138"/>
                  </a:lnTo>
                  <a:lnTo>
                    <a:pt x="8255" y="563854"/>
                  </a:lnTo>
                  <a:lnTo>
                    <a:pt x="30607" y="597115"/>
                  </a:lnTo>
                  <a:lnTo>
                    <a:pt x="63881" y="619544"/>
                  </a:lnTo>
                  <a:lnTo>
                    <a:pt x="104648" y="627760"/>
                  </a:lnTo>
                  <a:lnTo>
                    <a:pt x="1506092" y="627760"/>
                  </a:lnTo>
                  <a:lnTo>
                    <a:pt x="1546860" y="619544"/>
                  </a:lnTo>
                  <a:lnTo>
                    <a:pt x="1580134" y="597115"/>
                  </a:lnTo>
                  <a:lnTo>
                    <a:pt x="1602486" y="563854"/>
                  </a:lnTo>
                  <a:lnTo>
                    <a:pt x="1610740" y="523138"/>
                  </a:lnTo>
                  <a:lnTo>
                    <a:pt x="1610740" y="104622"/>
                  </a:lnTo>
                  <a:lnTo>
                    <a:pt x="1602486" y="63906"/>
                  </a:lnTo>
                  <a:lnTo>
                    <a:pt x="1580134" y="30645"/>
                  </a:lnTo>
                  <a:lnTo>
                    <a:pt x="1546860" y="8216"/>
                  </a:lnTo>
                  <a:lnTo>
                    <a:pt x="1506092" y="0"/>
                  </a:lnTo>
                  <a:close/>
                </a:path>
              </a:pathLst>
            </a:custGeom>
            <a:solidFill>
              <a:srgbClr val="FFAA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object 25"/>
            <p:cNvSpPr/>
            <p:nvPr/>
          </p:nvSpPr>
          <p:spPr>
            <a:xfrm>
              <a:off x="5469764" y="2253204"/>
              <a:ext cx="1599366" cy="598841"/>
            </a:xfrm>
            <a:custGeom>
              <a:avLst/>
              <a:gdLst/>
              <a:ahLst/>
              <a:cxnLst/>
              <a:rect l="l" t="t" r="r" b="b"/>
              <a:pathLst>
                <a:path w="1824354" h="626110">
                  <a:moveTo>
                    <a:pt x="1724025" y="0"/>
                  </a:moveTo>
                  <a:lnTo>
                    <a:pt x="99822" y="0"/>
                  </a:lnTo>
                  <a:lnTo>
                    <a:pt x="60960" y="8255"/>
                  </a:lnTo>
                  <a:lnTo>
                    <a:pt x="29210" y="30607"/>
                  </a:lnTo>
                  <a:lnTo>
                    <a:pt x="7874" y="63754"/>
                  </a:lnTo>
                  <a:lnTo>
                    <a:pt x="0" y="104267"/>
                  </a:lnTo>
                  <a:lnTo>
                    <a:pt x="0" y="521589"/>
                  </a:lnTo>
                  <a:lnTo>
                    <a:pt x="7874" y="562229"/>
                  </a:lnTo>
                  <a:lnTo>
                    <a:pt x="29210" y="595376"/>
                  </a:lnTo>
                  <a:lnTo>
                    <a:pt x="60960" y="617728"/>
                  </a:lnTo>
                  <a:lnTo>
                    <a:pt x="99822" y="625983"/>
                  </a:lnTo>
                  <a:lnTo>
                    <a:pt x="1724025" y="625983"/>
                  </a:lnTo>
                  <a:lnTo>
                    <a:pt x="1762887" y="617728"/>
                  </a:lnTo>
                  <a:lnTo>
                    <a:pt x="1794637" y="595376"/>
                  </a:lnTo>
                  <a:lnTo>
                    <a:pt x="1815973" y="562229"/>
                  </a:lnTo>
                  <a:lnTo>
                    <a:pt x="1823847" y="521589"/>
                  </a:lnTo>
                  <a:lnTo>
                    <a:pt x="1823847" y="104267"/>
                  </a:lnTo>
                  <a:lnTo>
                    <a:pt x="1815973" y="63754"/>
                  </a:lnTo>
                  <a:lnTo>
                    <a:pt x="1794637" y="30607"/>
                  </a:lnTo>
                  <a:lnTo>
                    <a:pt x="1762887" y="8255"/>
                  </a:lnTo>
                  <a:lnTo>
                    <a:pt x="1724025" y="0"/>
                  </a:lnTo>
                  <a:close/>
                </a:path>
              </a:pathLst>
            </a:custGeom>
            <a:solidFill>
              <a:srgbClr val="FFAA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object 26"/>
            <p:cNvSpPr txBox="1"/>
            <p:nvPr/>
          </p:nvSpPr>
          <p:spPr>
            <a:xfrm>
              <a:off x="2259802" y="667020"/>
              <a:ext cx="1640829" cy="821618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10580" defTabSz="759018">
                <a:tabLst>
                  <a:tab pos="79175" algn="l"/>
                </a:tabLs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通过易通天下平台定向投放（人群定向、媒体定向、区域定向）</a:t>
              </a:r>
              <a:endParaRPr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Noto Sans CJK JP Regular"/>
              </a:endParaRPr>
            </a:p>
          </p:txBody>
        </p:sp>
        <p:sp>
          <p:nvSpPr>
            <p:cNvPr id="64" name="object 27"/>
            <p:cNvSpPr/>
            <p:nvPr/>
          </p:nvSpPr>
          <p:spPr>
            <a:xfrm>
              <a:off x="2043051" y="2253204"/>
              <a:ext cx="1306830" cy="469583"/>
            </a:xfrm>
            <a:custGeom>
              <a:avLst/>
              <a:gdLst/>
              <a:ahLst/>
              <a:cxnLst/>
              <a:rect l="l" t="t" r="r" b="b"/>
              <a:pathLst>
                <a:path w="1742439" h="626110">
                  <a:moveTo>
                    <a:pt x="1646428" y="0"/>
                  </a:moveTo>
                  <a:lnTo>
                    <a:pt x="95504" y="0"/>
                  </a:lnTo>
                  <a:lnTo>
                    <a:pt x="58293" y="8255"/>
                  </a:lnTo>
                  <a:lnTo>
                    <a:pt x="27940" y="30607"/>
                  </a:lnTo>
                  <a:lnTo>
                    <a:pt x="7493" y="63754"/>
                  </a:lnTo>
                  <a:lnTo>
                    <a:pt x="0" y="104267"/>
                  </a:lnTo>
                  <a:lnTo>
                    <a:pt x="0" y="521589"/>
                  </a:lnTo>
                  <a:lnTo>
                    <a:pt x="7493" y="562229"/>
                  </a:lnTo>
                  <a:lnTo>
                    <a:pt x="27940" y="595376"/>
                  </a:lnTo>
                  <a:lnTo>
                    <a:pt x="58293" y="617728"/>
                  </a:lnTo>
                  <a:lnTo>
                    <a:pt x="95504" y="625983"/>
                  </a:lnTo>
                  <a:lnTo>
                    <a:pt x="1646428" y="625983"/>
                  </a:lnTo>
                  <a:lnTo>
                    <a:pt x="1683639" y="617728"/>
                  </a:lnTo>
                  <a:lnTo>
                    <a:pt x="1713992" y="595376"/>
                  </a:lnTo>
                  <a:lnTo>
                    <a:pt x="1734439" y="562229"/>
                  </a:lnTo>
                  <a:lnTo>
                    <a:pt x="1741932" y="521589"/>
                  </a:lnTo>
                  <a:lnTo>
                    <a:pt x="1741932" y="104267"/>
                  </a:lnTo>
                  <a:lnTo>
                    <a:pt x="1734439" y="63754"/>
                  </a:lnTo>
                  <a:lnTo>
                    <a:pt x="1713992" y="30607"/>
                  </a:lnTo>
                  <a:lnTo>
                    <a:pt x="1683639" y="8255"/>
                  </a:lnTo>
                  <a:lnTo>
                    <a:pt x="1646428" y="0"/>
                  </a:lnTo>
                  <a:close/>
                </a:path>
              </a:pathLst>
            </a:custGeom>
            <a:solidFill>
              <a:srgbClr val="FFAA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object 28"/>
            <p:cNvSpPr txBox="1"/>
            <p:nvPr/>
          </p:nvSpPr>
          <p:spPr>
            <a:xfrm>
              <a:off x="2259799" y="2299397"/>
              <a:ext cx="816769" cy="557902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141829" indent="-68073" defTabSz="759018">
                <a:spcBef>
                  <a:spcPts val="88"/>
                </a:spcBef>
                <a:buFont typeface="Arial"/>
                <a:buChar char="•"/>
                <a:tabLst>
                  <a:tab pos="142359" algn="l"/>
                </a:tabLs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用户跟踪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,</a:t>
              </a:r>
              <a:r>
                <a:rPr lang="zh-CN" altLang="en-US" sz="9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数据回流</a:t>
              </a:r>
              <a:endParaRPr sz="9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Noto Sans CJK JP Regular"/>
              </a:endParaRPr>
            </a:p>
          </p:txBody>
        </p:sp>
        <p:sp>
          <p:nvSpPr>
            <p:cNvPr id="66" name="object 31"/>
            <p:cNvSpPr txBox="1"/>
            <p:nvPr/>
          </p:nvSpPr>
          <p:spPr>
            <a:xfrm>
              <a:off x="3757475" y="2777610"/>
              <a:ext cx="1334120" cy="997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10583" algn="ctr" defTabSz="759018">
                <a:spcBef>
                  <a:spcPts val="83"/>
                </a:spcBef>
              </a:pPr>
              <a:r>
                <a:rPr lang="en-US" altLang="zh-CN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DMP</a:t>
              </a:r>
            </a:p>
            <a:p>
              <a:pPr marL="10583" algn="ctr" defTabSz="759018">
                <a:spcBef>
                  <a:spcPts val="83"/>
                </a:spcBef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人群数据库</a:t>
              </a:r>
              <a:endParaRPr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Noto Sans CJK JP Regular"/>
              </a:endParaRPr>
            </a:p>
          </p:txBody>
        </p:sp>
        <p:sp>
          <p:nvSpPr>
            <p:cNvPr id="67" name="object 32"/>
            <p:cNvSpPr/>
            <p:nvPr/>
          </p:nvSpPr>
          <p:spPr>
            <a:xfrm rot="20964220">
              <a:off x="6208729" y="2892620"/>
              <a:ext cx="128111" cy="268129"/>
            </a:xfrm>
            <a:custGeom>
              <a:avLst/>
              <a:gdLst/>
              <a:ahLst/>
              <a:cxnLst/>
              <a:rect l="l" t="t" r="r" b="b"/>
              <a:pathLst>
                <a:path w="170815" h="357504">
                  <a:moveTo>
                    <a:pt x="0" y="170180"/>
                  </a:moveTo>
                  <a:lnTo>
                    <a:pt x="52831" y="356997"/>
                  </a:lnTo>
                  <a:lnTo>
                    <a:pt x="157301" y="220218"/>
                  </a:lnTo>
                  <a:lnTo>
                    <a:pt x="108457" y="220218"/>
                  </a:lnTo>
                  <a:lnTo>
                    <a:pt x="51561" y="209423"/>
                  </a:lnTo>
                  <a:lnTo>
                    <a:pt x="56968" y="181031"/>
                  </a:lnTo>
                  <a:lnTo>
                    <a:pt x="0" y="170180"/>
                  </a:lnTo>
                  <a:close/>
                </a:path>
                <a:path w="170815" h="357504">
                  <a:moveTo>
                    <a:pt x="56968" y="181031"/>
                  </a:moveTo>
                  <a:lnTo>
                    <a:pt x="51561" y="209423"/>
                  </a:lnTo>
                  <a:lnTo>
                    <a:pt x="108457" y="220218"/>
                  </a:lnTo>
                  <a:lnTo>
                    <a:pt x="113859" y="191867"/>
                  </a:lnTo>
                  <a:lnTo>
                    <a:pt x="56968" y="181031"/>
                  </a:lnTo>
                  <a:close/>
                </a:path>
                <a:path w="170815" h="357504">
                  <a:moveTo>
                    <a:pt x="113859" y="191867"/>
                  </a:moveTo>
                  <a:lnTo>
                    <a:pt x="108457" y="220218"/>
                  </a:lnTo>
                  <a:lnTo>
                    <a:pt x="157301" y="220218"/>
                  </a:lnTo>
                  <a:lnTo>
                    <a:pt x="170687" y="202692"/>
                  </a:lnTo>
                  <a:lnTo>
                    <a:pt x="113859" y="191867"/>
                  </a:lnTo>
                  <a:close/>
                </a:path>
                <a:path w="170815" h="357504">
                  <a:moveTo>
                    <a:pt x="91439" y="0"/>
                  </a:moveTo>
                  <a:lnTo>
                    <a:pt x="56968" y="181031"/>
                  </a:lnTo>
                  <a:lnTo>
                    <a:pt x="113859" y="191867"/>
                  </a:lnTo>
                  <a:lnTo>
                    <a:pt x="148335" y="10922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defTabSz="759018"/>
              <a:endParaRPr sz="11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object 26"/>
            <p:cNvSpPr txBox="1"/>
            <p:nvPr/>
          </p:nvSpPr>
          <p:spPr>
            <a:xfrm>
              <a:off x="3914712" y="4676651"/>
              <a:ext cx="822532" cy="380865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141829" indent="-68073" defTabSz="759018">
                <a:spcBef>
                  <a:spcPts val="88"/>
                </a:spcBef>
                <a:buFont typeface="Arial"/>
                <a:buChar char="•"/>
                <a:tabLst>
                  <a:tab pos="142359" algn="l"/>
                </a:tabLst>
              </a:pPr>
              <a:r>
                <a:rPr sz="9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流量拉动</a:t>
              </a:r>
            </a:p>
            <a:p>
              <a:pPr marL="10580" defTabSz="759018">
                <a:tabLst>
                  <a:tab pos="79175" algn="l"/>
                </a:tabLst>
              </a:pPr>
              <a:endParaRPr sz="9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Noto Sans CJK JP Regular"/>
              </a:endParaRPr>
            </a:p>
          </p:txBody>
        </p:sp>
        <p:sp>
          <p:nvSpPr>
            <p:cNvPr id="69" name="object 11"/>
            <p:cNvSpPr txBox="1"/>
            <p:nvPr/>
          </p:nvSpPr>
          <p:spPr>
            <a:xfrm>
              <a:off x="4147663" y="1204392"/>
              <a:ext cx="694462" cy="741769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10583" marR="4233" defTabSz="759018">
                <a:lnSpc>
                  <a:spcPts val="2092"/>
                </a:lnSpc>
                <a:spcBef>
                  <a:spcPts val="79"/>
                </a:spcBef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平台</a:t>
              </a:r>
              <a:endParaRPr lang="en-US" altLang="zh-CN" sz="12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Noto Sans CJK JP Regular"/>
              </a:endParaRPr>
            </a:p>
            <a:p>
              <a:pPr marL="10583" marR="4233" defTabSz="759018">
                <a:lnSpc>
                  <a:spcPts val="2092"/>
                </a:lnSpc>
                <a:spcBef>
                  <a:spcPts val="79"/>
                </a:spcBef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投放</a:t>
              </a:r>
              <a:endParaRPr lang="en-US" altLang="zh-CN" sz="12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Noto Sans CJK JP Regular"/>
              </a:endParaRPr>
            </a:p>
          </p:txBody>
        </p:sp>
        <p:sp>
          <p:nvSpPr>
            <p:cNvPr id="70" name="object 34"/>
            <p:cNvSpPr txBox="1"/>
            <p:nvPr/>
          </p:nvSpPr>
          <p:spPr>
            <a:xfrm>
              <a:off x="6146063" y="4468270"/>
              <a:ext cx="1660683" cy="416763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10583" defTabSz="758998">
                <a:spcBef>
                  <a:spcPts val="79"/>
                </a:spcBef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Noto Sans CJK JP Regular"/>
                </a:rPr>
                <a:t>媒体方精准展示，提升品牌认知及好感</a:t>
              </a:r>
              <a:endParaRPr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Noto Sans CJK JP Regular"/>
              </a:endParaRPr>
            </a:p>
          </p:txBody>
        </p:sp>
      </p:grpSp>
      <p:sp>
        <p:nvSpPr>
          <p:cNvPr id="71" name="object 32"/>
          <p:cNvSpPr/>
          <p:nvPr/>
        </p:nvSpPr>
        <p:spPr>
          <a:xfrm rot="2734685">
            <a:off x="3517356" y="4638000"/>
            <a:ext cx="97732" cy="204542"/>
          </a:xfrm>
          <a:custGeom>
            <a:avLst/>
            <a:gdLst/>
            <a:ahLst/>
            <a:cxnLst/>
            <a:rect l="l" t="t" r="r" b="b"/>
            <a:pathLst>
              <a:path w="170815" h="357504">
                <a:moveTo>
                  <a:pt x="0" y="170180"/>
                </a:moveTo>
                <a:lnTo>
                  <a:pt x="52831" y="356997"/>
                </a:lnTo>
                <a:lnTo>
                  <a:pt x="157301" y="220218"/>
                </a:lnTo>
                <a:lnTo>
                  <a:pt x="108457" y="220218"/>
                </a:lnTo>
                <a:lnTo>
                  <a:pt x="51561" y="209423"/>
                </a:lnTo>
                <a:lnTo>
                  <a:pt x="56968" y="181031"/>
                </a:lnTo>
                <a:lnTo>
                  <a:pt x="0" y="170180"/>
                </a:lnTo>
                <a:close/>
              </a:path>
              <a:path w="170815" h="357504">
                <a:moveTo>
                  <a:pt x="56968" y="181031"/>
                </a:moveTo>
                <a:lnTo>
                  <a:pt x="51561" y="209423"/>
                </a:lnTo>
                <a:lnTo>
                  <a:pt x="108457" y="220218"/>
                </a:lnTo>
                <a:lnTo>
                  <a:pt x="113859" y="191867"/>
                </a:lnTo>
                <a:lnTo>
                  <a:pt x="56968" y="181031"/>
                </a:lnTo>
                <a:close/>
              </a:path>
              <a:path w="170815" h="357504">
                <a:moveTo>
                  <a:pt x="113859" y="191867"/>
                </a:moveTo>
                <a:lnTo>
                  <a:pt x="108457" y="220218"/>
                </a:lnTo>
                <a:lnTo>
                  <a:pt x="157301" y="220218"/>
                </a:lnTo>
                <a:lnTo>
                  <a:pt x="170687" y="202692"/>
                </a:lnTo>
                <a:lnTo>
                  <a:pt x="113859" y="191867"/>
                </a:lnTo>
                <a:close/>
              </a:path>
              <a:path w="170815" h="357504">
                <a:moveTo>
                  <a:pt x="91439" y="0"/>
                </a:moveTo>
                <a:lnTo>
                  <a:pt x="56968" y="181031"/>
                </a:lnTo>
                <a:lnTo>
                  <a:pt x="113859" y="191867"/>
                </a:lnTo>
                <a:lnTo>
                  <a:pt x="148335" y="10922"/>
                </a:lnTo>
                <a:lnTo>
                  <a:pt x="9143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pPr defTabSz="759018"/>
            <a:endParaRPr sz="11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object 32"/>
          <p:cNvSpPr/>
          <p:nvPr/>
        </p:nvSpPr>
        <p:spPr>
          <a:xfrm rot="18300562">
            <a:off x="3884375" y="2394073"/>
            <a:ext cx="97732" cy="204542"/>
          </a:xfrm>
          <a:custGeom>
            <a:avLst/>
            <a:gdLst/>
            <a:ahLst/>
            <a:cxnLst/>
            <a:rect l="l" t="t" r="r" b="b"/>
            <a:pathLst>
              <a:path w="170815" h="357504">
                <a:moveTo>
                  <a:pt x="0" y="170180"/>
                </a:moveTo>
                <a:lnTo>
                  <a:pt x="52831" y="356997"/>
                </a:lnTo>
                <a:lnTo>
                  <a:pt x="157301" y="220218"/>
                </a:lnTo>
                <a:lnTo>
                  <a:pt x="108457" y="220218"/>
                </a:lnTo>
                <a:lnTo>
                  <a:pt x="51561" y="209423"/>
                </a:lnTo>
                <a:lnTo>
                  <a:pt x="56968" y="181031"/>
                </a:lnTo>
                <a:lnTo>
                  <a:pt x="0" y="170180"/>
                </a:lnTo>
                <a:close/>
              </a:path>
              <a:path w="170815" h="357504">
                <a:moveTo>
                  <a:pt x="56968" y="181031"/>
                </a:moveTo>
                <a:lnTo>
                  <a:pt x="51561" y="209423"/>
                </a:lnTo>
                <a:lnTo>
                  <a:pt x="108457" y="220218"/>
                </a:lnTo>
                <a:lnTo>
                  <a:pt x="113859" y="191867"/>
                </a:lnTo>
                <a:lnTo>
                  <a:pt x="56968" y="181031"/>
                </a:lnTo>
                <a:close/>
              </a:path>
              <a:path w="170815" h="357504">
                <a:moveTo>
                  <a:pt x="113859" y="191867"/>
                </a:moveTo>
                <a:lnTo>
                  <a:pt x="108457" y="220218"/>
                </a:lnTo>
                <a:lnTo>
                  <a:pt x="157301" y="220218"/>
                </a:lnTo>
                <a:lnTo>
                  <a:pt x="170687" y="202692"/>
                </a:lnTo>
                <a:lnTo>
                  <a:pt x="113859" y="191867"/>
                </a:lnTo>
                <a:close/>
              </a:path>
              <a:path w="170815" h="357504">
                <a:moveTo>
                  <a:pt x="91439" y="0"/>
                </a:moveTo>
                <a:lnTo>
                  <a:pt x="56968" y="181031"/>
                </a:lnTo>
                <a:lnTo>
                  <a:pt x="113859" y="191867"/>
                </a:lnTo>
                <a:lnTo>
                  <a:pt x="148335" y="10922"/>
                </a:lnTo>
                <a:lnTo>
                  <a:pt x="9143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pPr defTabSz="759018"/>
            <a:endParaRPr sz="11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object 32"/>
          <p:cNvSpPr/>
          <p:nvPr/>
        </p:nvSpPr>
        <p:spPr>
          <a:xfrm rot="6742318">
            <a:off x="2033795" y="4566673"/>
            <a:ext cx="97732" cy="204542"/>
          </a:xfrm>
          <a:custGeom>
            <a:avLst/>
            <a:gdLst/>
            <a:ahLst/>
            <a:cxnLst/>
            <a:rect l="l" t="t" r="r" b="b"/>
            <a:pathLst>
              <a:path w="170815" h="357504">
                <a:moveTo>
                  <a:pt x="0" y="170180"/>
                </a:moveTo>
                <a:lnTo>
                  <a:pt x="52831" y="356997"/>
                </a:lnTo>
                <a:lnTo>
                  <a:pt x="157301" y="220218"/>
                </a:lnTo>
                <a:lnTo>
                  <a:pt x="108457" y="220218"/>
                </a:lnTo>
                <a:lnTo>
                  <a:pt x="51561" y="209423"/>
                </a:lnTo>
                <a:lnTo>
                  <a:pt x="56968" y="181031"/>
                </a:lnTo>
                <a:lnTo>
                  <a:pt x="0" y="170180"/>
                </a:lnTo>
                <a:close/>
              </a:path>
              <a:path w="170815" h="357504">
                <a:moveTo>
                  <a:pt x="56968" y="181031"/>
                </a:moveTo>
                <a:lnTo>
                  <a:pt x="51561" y="209423"/>
                </a:lnTo>
                <a:lnTo>
                  <a:pt x="108457" y="220218"/>
                </a:lnTo>
                <a:lnTo>
                  <a:pt x="113859" y="191867"/>
                </a:lnTo>
                <a:lnTo>
                  <a:pt x="56968" y="181031"/>
                </a:lnTo>
                <a:close/>
              </a:path>
              <a:path w="170815" h="357504">
                <a:moveTo>
                  <a:pt x="113859" y="191867"/>
                </a:moveTo>
                <a:lnTo>
                  <a:pt x="108457" y="220218"/>
                </a:lnTo>
                <a:lnTo>
                  <a:pt x="157301" y="220218"/>
                </a:lnTo>
                <a:lnTo>
                  <a:pt x="170687" y="202692"/>
                </a:lnTo>
                <a:lnTo>
                  <a:pt x="113859" y="191867"/>
                </a:lnTo>
                <a:close/>
              </a:path>
              <a:path w="170815" h="357504">
                <a:moveTo>
                  <a:pt x="91439" y="0"/>
                </a:moveTo>
                <a:lnTo>
                  <a:pt x="56968" y="181031"/>
                </a:lnTo>
                <a:lnTo>
                  <a:pt x="113859" y="191867"/>
                </a:lnTo>
                <a:lnTo>
                  <a:pt x="148335" y="10922"/>
                </a:lnTo>
                <a:lnTo>
                  <a:pt x="9143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pPr defTabSz="759018"/>
            <a:endParaRPr sz="11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object 32"/>
          <p:cNvSpPr/>
          <p:nvPr/>
        </p:nvSpPr>
        <p:spPr>
          <a:xfrm rot="9727762">
            <a:off x="1377086" y="3408886"/>
            <a:ext cx="97730" cy="204541"/>
          </a:xfrm>
          <a:custGeom>
            <a:avLst/>
            <a:gdLst/>
            <a:ahLst/>
            <a:cxnLst/>
            <a:rect l="l" t="t" r="r" b="b"/>
            <a:pathLst>
              <a:path w="170815" h="357504">
                <a:moveTo>
                  <a:pt x="0" y="170180"/>
                </a:moveTo>
                <a:lnTo>
                  <a:pt x="52831" y="356997"/>
                </a:lnTo>
                <a:lnTo>
                  <a:pt x="157301" y="220218"/>
                </a:lnTo>
                <a:lnTo>
                  <a:pt x="108457" y="220218"/>
                </a:lnTo>
                <a:lnTo>
                  <a:pt x="51561" y="209423"/>
                </a:lnTo>
                <a:lnTo>
                  <a:pt x="56968" y="181031"/>
                </a:lnTo>
                <a:lnTo>
                  <a:pt x="0" y="170180"/>
                </a:lnTo>
                <a:close/>
              </a:path>
              <a:path w="170815" h="357504">
                <a:moveTo>
                  <a:pt x="56968" y="181031"/>
                </a:moveTo>
                <a:lnTo>
                  <a:pt x="51561" y="209423"/>
                </a:lnTo>
                <a:lnTo>
                  <a:pt x="108457" y="220218"/>
                </a:lnTo>
                <a:lnTo>
                  <a:pt x="113859" y="191867"/>
                </a:lnTo>
                <a:lnTo>
                  <a:pt x="56968" y="181031"/>
                </a:lnTo>
                <a:close/>
              </a:path>
              <a:path w="170815" h="357504">
                <a:moveTo>
                  <a:pt x="113859" y="191867"/>
                </a:moveTo>
                <a:lnTo>
                  <a:pt x="108457" y="220218"/>
                </a:lnTo>
                <a:lnTo>
                  <a:pt x="157301" y="220218"/>
                </a:lnTo>
                <a:lnTo>
                  <a:pt x="170687" y="202692"/>
                </a:lnTo>
                <a:lnTo>
                  <a:pt x="113859" y="191867"/>
                </a:lnTo>
                <a:close/>
              </a:path>
              <a:path w="170815" h="357504">
                <a:moveTo>
                  <a:pt x="91439" y="0"/>
                </a:moveTo>
                <a:lnTo>
                  <a:pt x="56968" y="181031"/>
                </a:lnTo>
                <a:lnTo>
                  <a:pt x="113859" y="191867"/>
                </a:lnTo>
                <a:lnTo>
                  <a:pt x="148335" y="10922"/>
                </a:lnTo>
                <a:lnTo>
                  <a:pt x="9143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pPr defTabSz="759018"/>
            <a:endParaRPr sz="11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object 32"/>
          <p:cNvSpPr/>
          <p:nvPr/>
        </p:nvSpPr>
        <p:spPr>
          <a:xfrm rot="11909132">
            <a:off x="1809246" y="2342068"/>
            <a:ext cx="97730" cy="204541"/>
          </a:xfrm>
          <a:custGeom>
            <a:avLst/>
            <a:gdLst/>
            <a:ahLst/>
            <a:cxnLst/>
            <a:rect l="l" t="t" r="r" b="b"/>
            <a:pathLst>
              <a:path w="170815" h="357504">
                <a:moveTo>
                  <a:pt x="0" y="170180"/>
                </a:moveTo>
                <a:lnTo>
                  <a:pt x="52831" y="356997"/>
                </a:lnTo>
                <a:lnTo>
                  <a:pt x="157301" y="220218"/>
                </a:lnTo>
                <a:lnTo>
                  <a:pt x="108457" y="220218"/>
                </a:lnTo>
                <a:lnTo>
                  <a:pt x="51561" y="209423"/>
                </a:lnTo>
                <a:lnTo>
                  <a:pt x="56968" y="181031"/>
                </a:lnTo>
                <a:lnTo>
                  <a:pt x="0" y="170180"/>
                </a:lnTo>
                <a:close/>
              </a:path>
              <a:path w="170815" h="357504">
                <a:moveTo>
                  <a:pt x="56968" y="181031"/>
                </a:moveTo>
                <a:lnTo>
                  <a:pt x="51561" y="209423"/>
                </a:lnTo>
                <a:lnTo>
                  <a:pt x="108457" y="220218"/>
                </a:lnTo>
                <a:lnTo>
                  <a:pt x="113859" y="191867"/>
                </a:lnTo>
                <a:lnTo>
                  <a:pt x="56968" y="181031"/>
                </a:lnTo>
                <a:close/>
              </a:path>
              <a:path w="170815" h="357504">
                <a:moveTo>
                  <a:pt x="113859" y="191867"/>
                </a:moveTo>
                <a:lnTo>
                  <a:pt x="108457" y="220218"/>
                </a:lnTo>
                <a:lnTo>
                  <a:pt x="157301" y="220218"/>
                </a:lnTo>
                <a:lnTo>
                  <a:pt x="170687" y="202692"/>
                </a:lnTo>
                <a:lnTo>
                  <a:pt x="113859" y="191867"/>
                </a:lnTo>
                <a:close/>
              </a:path>
              <a:path w="170815" h="357504">
                <a:moveTo>
                  <a:pt x="91439" y="0"/>
                </a:moveTo>
                <a:lnTo>
                  <a:pt x="56968" y="181031"/>
                </a:lnTo>
                <a:lnTo>
                  <a:pt x="113859" y="191867"/>
                </a:lnTo>
                <a:lnTo>
                  <a:pt x="148335" y="10922"/>
                </a:lnTo>
                <a:lnTo>
                  <a:pt x="9143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pPr defTabSz="759018"/>
            <a:endParaRPr sz="11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object 22"/>
          <p:cNvSpPr txBox="1"/>
          <p:nvPr/>
        </p:nvSpPr>
        <p:spPr>
          <a:xfrm>
            <a:off x="3709182" y="2848490"/>
            <a:ext cx="1158867" cy="425651"/>
          </a:xfrm>
          <a:prstGeom prst="rect">
            <a:avLst/>
          </a:prstGeom>
        </p:spPr>
        <p:txBody>
          <a:bodyPr vert="horz" wrap="square" lIns="0" tIns="10054" rIns="0" bIns="0" rtlCol="0">
            <a:spAutoFit/>
          </a:bodyPr>
          <a:lstStyle/>
          <a:p>
            <a:pPr marL="10583" marR="4233" defTabSz="759018">
              <a:spcBef>
                <a:spcPts val="79"/>
              </a:spcBef>
            </a:pPr>
            <a:r>
              <a:rPr lang="zh-CN" altLang="en-US" sz="900" spc="-4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Noto Sans CJK JP Regular"/>
              </a:rPr>
              <a:t>通过苏宁电商种子人群与媒体用户行为进行标签匹配，扩散精准用户</a:t>
            </a:r>
          </a:p>
        </p:txBody>
      </p:sp>
      <p:sp>
        <p:nvSpPr>
          <p:cNvPr id="77" name="object 53"/>
          <p:cNvSpPr/>
          <p:nvPr/>
        </p:nvSpPr>
        <p:spPr>
          <a:xfrm>
            <a:off x="1132101" y="5384428"/>
            <a:ext cx="1096162" cy="33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1720"/>
            <a:endParaRPr>
              <a:solidFill>
                <a:prstClr val="black"/>
              </a:solidFill>
            </a:endParaRPr>
          </a:p>
        </p:txBody>
      </p:sp>
      <p:pic>
        <p:nvPicPr>
          <p:cNvPr id="78" name="null.png" descr="descr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03135" y="5386960"/>
            <a:ext cx="350872" cy="350871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="" xmlns:a16="http://schemas.microsoft.com/office/drawing/2014/main" id="{972D9A34-85E1-441B-B7A1-179825278E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2815" y="5378676"/>
            <a:ext cx="293456" cy="310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3" name="标题 1"/>
          <p:cNvSpPr txBox="1">
            <a:spLocks/>
          </p:cNvSpPr>
          <p:nvPr/>
        </p:nvSpPr>
        <p:spPr>
          <a:xfrm>
            <a:off x="0" y="424015"/>
            <a:ext cx="10210756" cy="533407"/>
          </a:xfrm>
          <a:prstGeom prst="rect">
            <a:avLst/>
          </a:prstGeom>
        </p:spPr>
        <p:txBody>
          <a:bodyPr vert="horz" wrap="square" lIns="101525" tIns="50764" rIns="101525" bIns="50764" rtlCol="0" anchor="ctr">
            <a:sp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dirty="0" smtClean="0">
                <a:solidFill>
                  <a:sysClr val="window" lastClr="FFFFFF"/>
                </a:solidFill>
              </a:rPr>
              <a:t>站外人群打包，锁定</a:t>
            </a:r>
            <a:r>
              <a:rPr lang="zh-CN" altLang="en-US" dirty="0">
                <a:solidFill>
                  <a:sysClr val="window" lastClr="FFFFFF"/>
                </a:solidFill>
              </a:rPr>
              <a:t>三星手机四级页人群</a:t>
            </a:r>
            <a:r>
              <a:rPr lang="zh-CN" altLang="en-US" dirty="0" smtClean="0">
                <a:solidFill>
                  <a:sysClr val="window" lastClr="FFFFFF"/>
                </a:solidFill>
              </a:rPr>
              <a:t>，精</a:t>
            </a:r>
            <a:r>
              <a:rPr lang="zh-CN" altLang="en-US" dirty="0">
                <a:solidFill>
                  <a:sysClr val="window" lastClr="FFFFFF"/>
                </a:solidFill>
              </a:rPr>
              <a:t>准投放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4142752" y="-10752"/>
            <a:ext cx="1575100" cy="478763"/>
            <a:chOff x="-1788791" y="1396801"/>
            <a:chExt cx="1034277" cy="309643"/>
          </a:xfrm>
        </p:grpSpPr>
        <p:sp>
          <p:nvSpPr>
            <p:cNvPr id="85" name="圆角矩形 84"/>
            <p:cNvSpPr/>
            <p:nvPr/>
          </p:nvSpPr>
          <p:spPr>
            <a:xfrm>
              <a:off x="-1788791" y="1398567"/>
              <a:ext cx="1034277" cy="279429"/>
            </a:xfrm>
            <a:prstGeom prst="roundRect">
              <a:avLst/>
            </a:prstGeom>
            <a:solidFill>
              <a:srgbClr val="DF0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-1788791" y="1396801"/>
              <a:ext cx="1027571" cy="309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100" dirty="0">
                  <a:solidFill>
                    <a:schemeClr val="bg1"/>
                  </a:solidFill>
                </a:rPr>
                <a:t>站外</a:t>
              </a:r>
              <a:endParaRPr lang="zh-CN" altLang="en-US" sz="2400" b="1" spc="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42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4">
            <a:extLst>
              <a:ext uri="{FF2B5EF4-FFF2-40B4-BE49-F238E27FC236}">
                <a16:creationId xmlns:a16="http://schemas.microsoft.com/office/drawing/2014/main" xmlns="" id="{3CDA1443-F55A-4593-8886-FCAB25821E28}"/>
              </a:ext>
            </a:extLst>
          </p:cNvPr>
          <p:cNvSpPr txBox="1">
            <a:spLocks/>
          </p:cNvSpPr>
          <p:nvPr/>
        </p:nvSpPr>
        <p:spPr>
          <a:xfrm>
            <a:off x="1280067" y="434456"/>
            <a:ext cx="2903124" cy="602908"/>
          </a:xfrm>
          <a:prstGeom prst="rect">
            <a:avLst/>
          </a:prstGeom>
        </p:spPr>
        <p:txBody>
          <a:bodyPr vert="horz" lIns="101385" tIns="50695" rIns="101385" bIns="50695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sz="2900" dirty="0">
                <a:solidFill>
                  <a:prstClr val="white"/>
                </a:solidFill>
              </a:rPr>
              <a:t>站外</a:t>
            </a:r>
            <a:r>
              <a:rPr lang="en-US" altLang="zh-CN" sz="2900" dirty="0">
                <a:solidFill>
                  <a:prstClr val="white"/>
                </a:solidFill>
              </a:rPr>
              <a:t>——</a:t>
            </a:r>
            <a:r>
              <a:rPr lang="zh-CN" altLang="en-US" sz="2900" dirty="0">
                <a:solidFill>
                  <a:prstClr val="white"/>
                </a:solidFill>
              </a:rPr>
              <a:t>易准搜</a:t>
            </a:r>
            <a:endParaRPr sz="2900" dirty="0">
              <a:solidFill>
                <a:prstClr val="white"/>
              </a:solidFill>
            </a:endParaRPr>
          </a:p>
        </p:txBody>
      </p:sp>
      <p:sp>
        <p:nvSpPr>
          <p:cNvPr id="25" name="Line 9">
            <a:extLst>
              <a:ext uri="{FF2B5EF4-FFF2-40B4-BE49-F238E27FC236}">
                <a16:creationId xmlns:a16="http://schemas.microsoft.com/office/drawing/2014/main" xmlns="" id="{C044D300-367E-4FF6-85D3-758E272BBF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6069" y="973851"/>
            <a:ext cx="7977388" cy="0"/>
          </a:xfrm>
          <a:prstGeom prst="line">
            <a:avLst/>
          </a:prstGeom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35110" tIns="67575" rIns="135110" bIns="67575" numCol="1" anchor="t" anchorCtr="0" compatLnSpc="1">
            <a:prstTxWarp prst="textNoShape">
              <a:avLst/>
            </a:prstTxWarp>
          </a:bodyPr>
          <a:lstStyle/>
          <a:p>
            <a:pPr defTabSz="759942">
              <a:lnSpc>
                <a:spcPct val="120000"/>
              </a:lnSpc>
            </a:pPr>
            <a:endParaRPr lang="zh-CN" altLang="en-US" sz="360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r="64429"/>
          <a:stretch/>
        </p:blipFill>
        <p:spPr>
          <a:xfrm>
            <a:off x="479173" y="298620"/>
            <a:ext cx="710839" cy="721726"/>
          </a:xfrm>
          <a:prstGeom prst="rect">
            <a:avLst/>
          </a:prstGeom>
        </p:spPr>
      </p:pic>
      <p:grpSp>
        <p:nvGrpSpPr>
          <p:cNvPr id="183" name="组合 182"/>
          <p:cNvGrpSpPr/>
          <p:nvPr/>
        </p:nvGrpSpPr>
        <p:grpSpPr>
          <a:xfrm>
            <a:off x="5282556" y="3697827"/>
            <a:ext cx="5048050" cy="2019800"/>
            <a:chOff x="-602368" y="1873876"/>
            <a:chExt cx="10868696" cy="5089160"/>
          </a:xfrm>
        </p:grpSpPr>
        <p:pic>
          <p:nvPicPr>
            <p:cNvPr id="184" name="图片 1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8347" y="1873876"/>
              <a:ext cx="6589854" cy="46619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85" name="文本框 3"/>
            <p:cNvSpPr txBox="1"/>
            <p:nvPr/>
          </p:nvSpPr>
          <p:spPr>
            <a:xfrm>
              <a:off x="194590" y="3389216"/>
              <a:ext cx="1164773" cy="120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61648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品牌专区</a:t>
              </a:r>
            </a:p>
          </p:txBody>
        </p:sp>
        <p:sp>
          <p:nvSpPr>
            <p:cNvPr id="186" name="文本框 14"/>
            <p:cNvSpPr txBox="1"/>
            <p:nvPr/>
          </p:nvSpPr>
          <p:spPr>
            <a:xfrm>
              <a:off x="-602368" y="4808913"/>
              <a:ext cx="2440799" cy="2154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61648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SEM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专区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761648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PC5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个广告位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个广告位）</a:t>
              </a:r>
            </a:p>
          </p:txBody>
        </p:sp>
        <p:sp>
          <p:nvSpPr>
            <p:cNvPr id="187" name="文本框 15"/>
            <p:cNvSpPr txBox="1"/>
            <p:nvPr/>
          </p:nvSpPr>
          <p:spPr>
            <a:xfrm>
              <a:off x="8761838" y="3527752"/>
              <a:ext cx="1504488" cy="69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61648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擎天柱</a:t>
              </a:r>
            </a:p>
          </p:txBody>
        </p:sp>
        <p:sp>
          <p:nvSpPr>
            <p:cNvPr id="188" name="文本框 16"/>
            <p:cNvSpPr txBox="1"/>
            <p:nvPr/>
          </p:nvSpPr>
          <p:spPr>
            <a:xfrm>
              <a:off x="8761840" y="4489731"/>
              <a:ext cx="1504488" cy="69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61648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文字链</a:t>
              </a:r>
            </a:p>
          </p:txBody>
        </p:sp>
        <p:sp>
          <p:nvSpPr>
            <p:cNvPr id="189" name="右箭头 188"/>
            <p:cNvSpPr/>
            <p:nvPr/>
          </p:nvSpPr>
          <p:spPr>
            <a:xfrm>
              <a:off x="1498315" y="3995056"/>
              <a:ext cx="929198" cy="9797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648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0" name="右箭头 189"/>
            <p:cNvSpPr/>
            <p:nvPr/>
          </p:nvSpPr>
          <p:spPr>
            <a:xfrm>
              <a:off x="1498315" y="5388475"/>
              <a:ext cx="929198" cy="9797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648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1" name="右箭头 190"/>
            <p:cNvSpPr/>
            <p:nvPr/>
          </p:nvSpPr>
          <p:spPr>
            <a:xfrm rot="10800000">
              <a:off x="8263354" y="3657599"/>
              <a:ext cx="718455" cy="8841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648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2" name="右箭头 191"/>
            <p:cNvSpPr/>
            <p:nvPr/>
          </p:nvSpPr>
          <p:spPr>
            <a:xfrm rot="10800000">
              <a:off x="8263354" y="4614801"/>
              <a:ext cx="718455" cy="8841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648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99" name="矩形 198"/>
          <p:cNvSpPr/>
          <p:nvPr/>
        </p:nvSpPr>
        <p:spPr>
          <a:xfrm>
            <a:off x="611458" y="2230956"/>
            <a:ext cx="9118940" cy="944057"/>
          </a:xfrm>
          <a:prstGeom prst="rect">
            <a:avLst/>
          </a:prstGeom>
          <a:solidFill>
            <a:srgbClr val="FFC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20" rIns="91435" bIns="45720" rtlCol="0" anchor="ctr"/>
          <a:lstStyle/>
          <a:p>
            <a:pPr algn="ctr"/>
            <a:endParaRPr lang="zh-CN" altLang="en-US" sz="1300">
              <a:solidFill>
                <a:schemeClr val="bg1"/>
              </a:solidFill>
            </a:endParaRPr>
          </a:p>
        </p:txBody>
      </p:sp>
      <p:sp>
        <p:nvSpPr>
          <p:cNvPr id="200" name="文本框 2087"/>
          <p:cNvSpPr txBox="1"/>
          <p:nvPr/>
        </p:nvSpPr>
        <p:spPr>
          <a:xfrm>
            <a:off x="2097670" y="2368218"/>
            <a:ext cx="1846604" cy="692497"/>
          </a:xfrm>
          <a:prstGeom prst="rect">
            <a:avLst/>
          </a:prstGeom>
          <a:noFill/>
        </p:spPr>
        <p:txBody>
          <a:bodyPr wrap="square" lIns="91435" tIns="45720" rIns="91435" bIns="45720" rtlCol="0">
            <a:spAutoFit/>
          </a:bodyPr>
          <a:lstStyle/>
          <a:p>
            <a:pPr algn="ctr"/>
            <a:r>
              <a:rPr lang="zh-CN" altLang="en-US" sz="1300" b="1" dirty="0">
                <a:latin typeface="微软雅黑" pitchFamily="34" charset="-122"/>
                <a:ea typeface="微软雅黑" pitchFamily="34" charset="-122"/>
              </a:rPr>
              <a:t>用户借助搜索引擎，主动搜索，购物需求明确，转化效果较优；</a:t>
            </a:r>
            <a:endParaRPr lang="zh-CN" altLang="en-US" sz="13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1" name="文本框 2087"/>
          <p:cNvSpPr txBox="1"/>
          <p:nvPr/>
        </p:nvSpPr>
        <p:spPr>
          <a:xfrm>
            <a:off x="4249992" y="2368218"/>
            <a:ext cx="1842107" cy="692497"/>
          </a:xfrm>
          <a:prstGeom prst="rect">
            <a:avLst/>
          </a:prstGeom>
          <a:noFill/>
        </p:spPr>
        <p:txBody>
          <a:bodyPr wrap="square" lIns="91435" tIns="45720" rIns="91435" bIns="45720" rtlCol="0">
            <a:spAutoFit/>
          </a:bodyPr>
          <a:lstStyle/>
          <a:p>
            <a:pPr algn="ctr"/>
            <a:r>
              <a:rPr lang="zh-CN" altLang="en-US" sz="1300" b="1" dirty="0">
                <a:latin typeface="微软雅黑" pitchFamily="34" charset="-122"/>
                <a:ea typeface="微软雅黑" pitchFamily="34" charset="-122"/>
              </a:rPr>
              <a:t>关键词精准覆盖用户需求，多场景进行营销信息传递，刺激消费者；</a:t>
            </a:r>
            <a:endParaRPr lang="zh-CN" altLang="en-US" sz="13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2" name="文本框 2087"/>
          <p:cNvSpPr txBox="1"/>
          <p:nvPr/>
        </p:nvSpPr>
        <p:spPr>
          <a:xfrm>
            <a:off x="6638808" y="2368186"/>
            <a:ext cx="1692126" cy="913070"/>
          </a:xfrm>
          <a:prstGeom prst="rect">
            <a:avLst/>
          </a:prstGeom>
          <a:noFill/>
        </p:spPr>
        <p:txBody>
          <a:bodyPr wrap="square" lIns="91435" tIns="45720" rIns="91435" bIns="45720" rtlCol="0">
            <a:spAutoFit/>
          </a:bodyPr>
          <a:lstStyle/>
          <a:p>
            <a:pPr algn="ctr"/>
            <a:r>
              <a:rPr lang="zh-CN" altLang="en-US" sz="1300" b="1" dirty="0">
                <a:latin typeface="微软雅黑" pitchFamily="34" charset="-122"/>
                <a:ea typeface="微软雅黑" pitchFamily="34" charset="-122"/>
              </a:rPr>
              <a:t>关键词可投放竞品词，进行竞品流量拦截，扩大品牌影响力。</a:t>
            </a:r>
            <a:endParaRPr lang="zh-CN" altLang="en-US" sz="13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1870960" y="1731020"/>
            <a:ext cx="2230499" cy="14439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20" rIns="91435" bIns="45720" rtlCol="0" anchor="ctr"/>
          <a:lstStyle/>
          <a:p>
            <a:pPr algn="ctr"/>
            <a:endParaRPr lang="zh-CN" altLang="en-US" sz="1300" dirty="0">
              <a:solidFill>
                <a:schemeClr val="bg1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4103839" y="1731020"/>
            <a:ext cx="2230499" cy="14439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20" rIns="91435" bIns="45720" rtlCol="0" anchor="ctr"/>
          <a:lstStyle/>
          <a:p>
            <a:pPr algn="ctr"/>
            <a:endParaRPr lang="zh-CN" altLang="en-US" sz="1300">
              <a:solidFill>
                <a:schemeClr val="bg1"/>
              </a:solidFill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6335641" y="1731054"/>
            <a:ext cx="2230499" cy="14439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20" rIns="91435" bIns="45720" rtlCol="0" anchor="ctr"/>
          <a:lstStyle/>
          <a:p>
            <a:pPr algn="ctr"/>
            <a:endParaRPr lang="zh-CN" altLang="en-US" sz="1300">
              <a:solidFill>
                <a:schemeClr val="bg1"/>
              </a:solidFill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2391657" y="1799567"/>
            <a:ext cx="1569659" cy="369332"/>
          </a:xfrm>
          <a:prstGeom prst="rect">
            <a:avLst/>
          </a:prstGeom>
        </p:spPr>
        <p:txBody>
          <a:bodyPr wrap="none" lIns="91435" tIns="45720" rIns="91435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用户主动检索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4700918" y="1797555"/>
            <a:ext cx="1338826" cy="369332"/>
          </a:xfrm>
          <a:prstGeom prst="rect">
            <a:avLst/>
          </a:prstGeom>
        </p:spPr>
        <p:txBody>
          <a:bodyPr wrap="none" lIns="91435" tIns="45720" rIns="91435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词精准覆盖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6958324" y="1803455"/>
            <a:ext cx="1107994" cy="369332"/>
          </a:xfrm>
          <a:prstGeom prst="rect">
            <a:avLst/>
          </a:prstGeom>
        </p:spPr>
        <p:txBody>
          <a:bodyPr wrap="none" lIns="91435" tIns="45720" rIns="91435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竞品拦截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" name="图片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1975216" y="1750064"/>
            <a:ext cx="420354" cy="39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" name="图片 2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04" y="1750384"/>
            <a:ext cx="420354" cy="406674"/>
          </a:xfrm>
          <a:prstGeom prst="rect">
            <a:avLst/>
          </a:prstGeom>
        </p:spPr>
      </p:pic>
      <p:pic>
        <p:nvPicPr>
          <p:cNvPr id="211" name="图片 2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/>
          <a:stretch/>
        </p:blipFill>
        <p:spPr>
          <a:xfrm>
            <a:off x="6505954" y="1731050"/>
            <a:ext cx="420354" cy="430379"/>
          </a:xfrm>
          <a:prstGeom prst="rect">
            <a:avLst/>
          </a:prstGeom>
        </p:spPr>
      </p:pic>
      <p:grpSp>
        <p:nvGrpSpPr>
          <p:cNvPr id="225" name="组合 224"/>
          <p:cNvGrpSpPr/>
          <p:nvPr/>
        </p:nvGrpSpPr>
        <p:grpSpPr>
          <a:xfrm>
            <a:off x="111197" y="3402099"/>
            <a:ext cx="5070506" cy="2456942"/>
            <a:chOff x="4365948" y="1846716"/>
            <a:chExt cx="4563455" cy="2211247"/>
          </a:xfrm>
        </p:grpSpPr>
        <p:grpSp>
          <p:nvGrpSpPr>
            <p:cNvPr id="226" name="组合 225"/>
            <p:cNvGrpSpPr/>
            <p:nvPr/>
          </p:nvGrpSpPr>
          <p:grpSpPr>
            <a:xfrm>
              <a:off x="4531430" y="1980779"/>
              <a:ext cx="4244499" cy="1940913"/>
              <a:chOff x="4372803" y="1990110"/>
              <a:chExt cx="4244499" cy="1940913"/>
            </a:xfrm>
          </p:grpSpPr>
          <p:sp>
            <p:nvSpPr>
              <p:cNvPr id="228" name="文本框 30"/>
              <p:cNvSpPr txBox="1"/>
              <p:nvPr/>
            </p:nvSpPr>
            <p:spPr>
              <a:xfrm>
                <a:off x="4372991" y="2447725"/>
                <a:ext cx="747208" cy="249295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lIns="91438" tIns="45718" rIns="91438" bIns="45718" rtlCol="0">
                <a:spAutoFit/>
              </a:bodyPr>
              <a:lstStyle>
                <a:defPPr>
                  <a:defRPr lang="zh-CN"/>
                </a:defPPr>
                <a:lvl1pPr algn="ctr" defTabSz="685165">
                  <a:defRPr sz="105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r>
                  <a:rPr lang="zh-CN" altLang="en-US" sz="1200" dirty="0"/>
                  <a:t>用户兴趣</a:t>
                </a:r>
              </a:p>
            </p:txBody>
          </p:sp>
          <p:sp>
            <p:nvSpPr>
              <p:cNvPr id="229" name="文本框 31"/>
              <p:cNvSpPr txBox="1"/>
              <p:nvPr/>
            </p:nvSpPr>
            <p:spPr>
              <a:xfrm>
                <a:off x="5192166" y="2293173"/>
                <a:ext cx="513628" cy="253912"/>
              </a:xfrm>
              <a:prstGeom prst="rect">
                <a:avLst/>
              </a:prstGeom>
              <a:noFill/>
            </p:spPr>
            <p:txBody>
              <a:bodyPr wrap="square" lIns="91438" tIns="45718" rIns="91438" bIns="45718" rtlCol="0">
                <a:spAutoFit/>
              </a:bodyPr>
              <a:lstStyle/>
              <a:p>
                <a:pPr algn="ctr" defTabSz="570753">
                  <a:lnSpc>
                    <a:spcPct val="150000"/>
                  </a:lnSpc>
                </a:pPr>
                <a:r>
                  <a:rPr lang="zh-CN" altLang="en-US" sz="800" b="1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搜索</a:t>
                </a:r>
              </a:p>
            </p:txBody>
          </p:sp>
          <p:sp>
            <p:nvSpPr>
              <p:cNvPr id="230" name="文本框 32"/>
              <p:cNvSpPr txBox="1"/>
              <p:nvPr/>
            </p:nvSpPr>
            <p:spPr>
              <a:xfrm>
                <a:off x="5639647" y="2456032"/>
                <a:ext cx="921165" cy="2631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91438" tIns="45718" rIns="91438" bIns="45718" rtlCol="0">
                <a:spAutoFit/>
              </a:bodyPr>
              <a:lstStyle/>
              <a:p>
                <a:pPr algn="ctr" defTabSz="570753"/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华为手机</a:t>
                </a:r>
              </a:p>
            </p:txBody>
          </p:sp>
          <p:sp>
            <p:nvSpPr>
              <p:cNvPr id="231" name="文本框 33"/>
              <p:cNvSpPr txBox="1"/>
              <p:nvPr/>
            </p:nvSpPr>
            <p:spPr>
              <a:xfrm>
                <a:off x="7619752" y="2441780"/>
                <a:ext cx="997550" cy="249295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lIns="91438" tIns="45718" rIns="91438" bIns="45718" rtlCol="0">
                <a:spAutoFit/>
              </a:bodyPr>
              <a:lstStyle>
                <a:defPPr>
                  <a:defRPr lang="zh-CN"/>
                </a:defPPr>
                <a:lvl1pPr algn="ctr" defTabSz="685165">
                  <a:defRPr sz="105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r>
                  <a:rPr lang="zh-CN" altLang="en-US" sz="1200" dirty="0"/>
                  <a:t>广告展示内容</a:t>
                </a:r>
              </a:p>
            </p:txBody>
          </p:sp>
          <p:sp>
            <p:nvSpPr>
              <p:cNvPr id="232" name="文本框 34"/>
              <p:cNvSpPr txBox="1"/>
              <p:nvPr/>
            </p:nvSpPr>
            <p:spPr>
              <a:xfrm>
                <a:off x="7102776" y="2322501"/>
                <a:ext cx="513628" cy="253912"/>
              </a:xfrm>
              <a:prstGeom prst="rect">
                <a:avLst/>
              </a:prstGeom>
              <a:noFill/>
            </p:spPr>
            <p:txBody>
              <a:bodyPr wrap="square" lIns="91438" tIns="45718" rIns="91438" bIns="45718" rtlCol="0">
                <a:spAutoFit/>
              </a:bodyPr>
              <a:lstStyle/>
              <a:p>
                <a:pPr algn="ctr" defTabSz="570753">
                  <a:lnSpc>
                    <a:spcPct val="150000"/>
                  </a:lnSpc>
                </a:pPr>
                <a:r>
                  <a:rPr lang="zh-CN" altLang="en-US" sz="800" b="1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投放</a:t>
                </a:r>
              </a:p>
            </p:txBody>
          </p:sp>
          <p:sp>
            <p:nvSpPr>
              <p:cNvPr id="233" name="流程图: 可选过程 232"/>
              <p:cNvSpPr/>
              <p:nvPr/>
            </p:nvSpPr>
            <p:spPr>
              <a:xfrm>
                <a:off x="4453199" y="2000099"/>
                <a:ext cx="591975" cy="230761"/>
              </a:xfrm>
              <a:prstGeom prst="flowChartAlternateProcess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8" rIns="91438" bIns="45718" rtlCol="0" anchor="ctr"/>
              <a:lstStyle/>
              <a:p>
                <a:pPr algn="ctr" defTabSz="570753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用户</a:t>
                </a:r>
              </a:p>
            </p:txBody>
          </p:sp>
          <p:sp>
            <p:nvSpPr>
              <p:cNvPr id="234" name="右箭头 233"/>
              <p:cNvSpPr/>
              <p:nvPr/>
            </p:nvSpPr>
            <p:spPr>
              <a:xfrm rot="5400000">
                <a:off x="4669765" y="2272498"/>
                <a:ext cx="158843" cy="138803"/>
              </a:xfrm>
              <a:prstGeom prst="rightArrow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8" rIns="91438" bIns="45718" rtlCol="0" anchor="ctr"/>
              <a:lstStyle/>
              <a:p>
                <a:pPr algn="ctr" defTabSz="570753"/>
                <a:endParaRPr lang="zh-CN" altLang="en-US" sz="12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5" name="流程图: 可选过程 234"/>
              <p:cNvSpPr/>
              <p:nvPr/>
            </p:nvSpPr>
            <p:spPr>
              <a:xfrm>
                <a:off x="7810418" y="1990110"/>
                <a:ext cx="591975" cy="230761"/>
              </a:xfrm>
              <a:prstGeom prst="flowChartAlternateProcess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8" rIns="91438" bIns="45718" rtlCol="0" anchor="ctr"/>
              <a:lstStyle/>
              <a:p>
                <a:pPr algn="ctr" defTabSz="570753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</a:t>
                </a:r>
              </a:p>
            </p:txBody>
          </p:sp>
          <p:sp>
            <p:nvSpPr>
              <p:cNvPr id="236" name="右箭头 235"/>
              <p:cNvSpPr/>
              <p:nvPr/>
            </p:nvSpPr>
            <p:spPr>
              <a:xfrm rot="5400000">
                <a:off x="8026985" y="2262511"/>
                <a:ext cx="158843" cy="138803"/>
              </a:xfrm>
              <a:prstGeom prst="rightArrow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8" rIns="91438" bIns="45718" rtlCol="0" anchor="ctr"/>
              <a:lstStyle/>
              <a:p>
                <a:pPr algn="ctr" defTabSz="570753"/>
                <a:endParaRPr lang="zh-CN" altLang="en-US" sz="12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237" name="组合 236"/>
              <p:cNvGrpSpPr/>
              <p:nvPr/>
            </p:nvGrpSpPr>
            <p:grpSpPr>
              <a:xfrm>
                <a:off x="5627474" y="2303468"/>
                <a:ext cx="1451950" cy="581759"/>
                <a:chOff x="2195031" y="4375760"/>
                <a:chExt cx="2754917" cy="710078"/>
              </a:xfrm>
              <a:solidFill>
                <a:srgbClr val="FAFAFA"/>
              </a:solidFill>
            </p:grpSpPr>
            <p:sp>
              <p:nvSpPr>
                <p:cNvPr id="251" name="矩形 250"/>
                <p:cNvSpPr/>
                <p:nvPr/>
              </p:nvSpPr>
              <p:spPr>
                <a:xfrm>
                  <a:off x="2195031" y="4375760"/>
                  <a:ext cx="2754917" cy="710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70753"/>
                  <a:endParaRPr lang="zh-CN" altLang="en-US" sz="120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52" name="文本框 60"/>
                <p:cNvSpPr txBox="1"/>
                <p:nvPr/>
              </p:nvSpPr>
              <p:spPr>
                <a:xfrm>
                  <a:off x="2958380" y="4559490"/>
                  <a:ext cx="1228217" cy="32119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570753"/>
                  <a:r>
                    <a:rPr lang="zh-CN" altLang="en-US" sz="1300" b="1" dirty="0">
                      <a:solidFill>
                        <a:prstClr val="black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关键词</a:t>
                  </a:r>
                </a:p>
              </p:txBody>
            </p:sp>
          </p:grpSp>
          <p:sp>
            <p:nvSpPr>
              <p:cNvPr id="238" name="文本框 61"/>
              <p:cNvSpPr txBox="1"/>
              <p:nvPr/>
            </p:nvSpPr>
            <p:spPr>
              <a:xfrm>
                <a:off x="4372804" y="3018212"/>
                <a:ext cx="770139" cy="2354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91438" tIns="45718" rIns="91438" bIns="45718" rtlCol="0">
                <a:spAutoFit/>
              </a:bodyPr>
              <a:lstStyle/>
              <a:p>
                <a:pPr algn="ctr" defTabSz="570753"/>
                <a:r>
                  <a:rPr lang="zh-CN" altLang="en-US" sz="1100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用户需求</a:t>
                </a:r>
              </a:p>
            </p:txBody>
          </p:sp>
          <p:sp>
            <p:nvSpPr>
              <p:cNvPr id="239" name="文本框 62"/>
              <p:cNvSpPr txBox="1"/>
              <p:nvPr/>
            </p:nvSpPr>
            <p:spPr>
              <a:xfrm>
                <a:off x="7613074" y="3018212"/>
                <a:ext cx="986665" cy="2354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91438" tIns="45718" rIns="91438" bIns="45718" rtlCol="0">
                <a:spAutoFit/>
              </a:bodyPr>
              <a:lstStyle/>
              <a:p>
                <a:pPr algn="ctr" defTabSz="570753"/>
                <a:r>
                  <a:rPr lang="zh-CN" altLang="en-US" sz="1100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企业商品</a:t>
                </a:r>
              </a:p>
            </p:txBody>
          </p:sp>
          <p:sp>
            <p:nvSpPr>
              <p:cNvPr id="240" name="右箭头 239"/>
              <p:cNvSpPr/>
              <p:nvPr/>
            </p:nvSpPr>
            <p:spPr>
              <a:xfrm rot="5400000">
                <a:off x="4667173" y="2771349"/>
                <a:ext cx="158843" cy="138803"/>
              </a:xfrm>
              <a:prstGeom prst="rightArrow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8" rIns="91438" bIns="45718" rtlCol="0" anchor="ctr"/>
              <a:lstStyle/>
              <a:p>
                <a:pPr algn="ctr" defTabSz="570753"/>
                <a:endParaRPr lang="zh-CN" altLang="en-US" sz="12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1" name="右箭头 240"/>
              <p:cNvSpPr/>
              <p:nvPr/>
            </p:nvSpPr>
            <p:spPr>
              <a:xfrm rot="5400000">
                <a:off x="8026984" y="2751469"/>
                <a:ext cx="158843" cy="138803"/>
              </a:xfrm>
              <a:prstGeom prst="rightArrow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8" rIns="91438" bIns="45718" rtlCol="0" anchor="ctr"/>
              <a:lstStyle/>
              <a:p>
                <a:pPr algn="ctr" defTabSz="570753"/>
                <a:endParaRPr lang="zh-CN" altLang="en-US" sz="12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242" name="组合 241"/>
              <p:cNvGrpSpPr/>
              <p:nvPr/>
            </p:nvGrpSpPr>
            <p:grpSpPr>
              <a:xfrm>
                <a:off x="5706465" y="2917278"/>
                <a:ext cx="1137822" cy="553998"/>
                <a:chOff x="2177875" y="3867338"/>
                <a:chExt cx="2122347" cy="738666"/>
              </a:xfrm>
            </p:grpSpPr>
            <p:cxnSp>
              <p:nvCxnSpPr>
                <p:cNvPr id="249" name="直接箭头连接符 248"/>
                <p:cNvCxnSpPr/>
                <p:nvPr/>
              </p:nvCxnSpPr>
              <p:spPr>
                <a:xfrm>
                  <a:off x="2177875" y="4246240"/>
                  <a:ext cx="2122347" cy="4994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headEnd type="triangle"/>
                  <a:tailEnd type="triangle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文本框 67"/>
                <p:cNvSpPr txBox="1"/>
                <p:nvPr/>
              </p:nvSpPr>
              <p:spPr>
                <a:xfrm>
                  <a:off x="2470247" y="3867338"/>
                  <a:ext cx="1578581" cy="738666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570753">
                    <a:lnSpc>
                      <a:spcPct val="150000"/>
                    </a:lnSpc>
                  </a:pPr>
                  <a:r>
                    <a:rPr lang="zh-CN" altLang="en-US" sz="11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精确</a:t>
                  </a:r>
                </a:p>
                <a:p>
                  <a:pPr algn="ctr" defTabSz="570753">
                    <a:lnSpc>
                      <a:spcPct val="150000"/>
                    </a:lnSpc>
                  </a:pPr>
                  <a:r>
                    <a:rPr lang="zh-CN" altLang="en-US" sz="11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匹配</a:t>
                  </a:r>
                </a:p>
              </p:txBody>
            </p:sp>
          </p:grpSp>
          <p:sp>
            <p:nvSpPr>
              <p:cNvPr id="243" name="文本框 68"/>
              <p:cNvSpPr txBox="1"/>
              <p:nvPr/>
            </p:nvSpPr>
            <p:spPr>
              <a:xfrm>
                <a:off x="4372803" y="3681728"/>
                <a:ext cx="1812156" cy="249295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lIns="91438" tIns="45718" rIns="91438" bIns="45718" rtlCol="0">
                <a:spAutoFit/>
              </a:bodyPr>
              <a:lstStyle>
                <a:defPPr>
                  <a:defRPr lang="zh-CN"/>
                </a:defPPr>
                <a:lvl1pPr algn="ctr" defTabSz="685165">
                  <a:defRPr sz="105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r>
                  <a:rPr lang="zh-CN" altLang="en-US" sz="1200" dirty="0"/>
                  <a:t>需求明确 转化效果明显</a:t>
                </a:r>
              </a:p>
            </p:txBody>
          </p:sp>
          <p:sp>
            <p:nvSpPr>
              <p:cNvPr id="244" name="文本框 69"/>
              <p:cNvSpPr txBox="1"/>
              <p:nvPr/>
            </p:nvSpPr>
            <p:spPr>
              <a:xfrm>
                <a:off x="6798987" y="3663688"/>
                <a:ext cx="1786208" cy="249295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lIns="91438" tIns="45718" rIns="91438" bIns="45718" rtlCol="0">
                <a:spAutoFit/>
              </a:bodyPr>
              <a:lstStyle>
                <a:defPPr>
                  <a:defRPr lang="zh-CN"/>
                </a:defPPr>
                <a:lvl1pPr algn="ctr" defTabSz="685165">
                  <a:defRPr sz="105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r>
                  <a:rPr lang="zh-CN" altLang="en-US" sz="1200" dirty="0"/>
                  <a:t>精准覆盖 绑定目标用户</a:t>
                </a:r>
              </a:p>
            </p:txBody>
          </p:sp>
          <p:sp>
            <p:nvSpPr>
              <p:cNvPr id="245" name="右箭头 244"/>
              <p:cNvSpPr/>
              <p:nvPr/>
            </p:nvSpPr>
            <p:spPr>
              <a:xfrm rot="5400000">
                <a:off x="4656005" y="3413802"/>
                <a:ext cx="192459" cy="127523"/>
              </a:xfrm>
              <a:prstGeom prst="rightArrow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8" rIns="91438" bIns="45718" rtlCol="0" anchor="ctr"/>
              <a:lstStyle/>
              <a:p>
                <a:pPr algn="ctr" defTabSz="570753"/>
                <a:endParaRPr lang="zh-CN" altLang="en-US" sz="12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6" name="右箭头 245"/>
              <p:cNvSpPr/>
              <p:nvPr/>
            </p:nvSpPr>
            <p:spPr>
              <a:xfrm rot="5400000">
                <a:off x="8022295" y="3400303"/>
                <a:ext cx="192459" cy="127523"/>
              </a:xfrm>
              <a:prstGeom prst="rightArrow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8" rIns="91438" bIns="45718" rtlCol="0" anchor="ctr"/>
              <a:lstStyle/>
              <a:p>
                <a:pPr algn="ctr" defTabSz="570753"/>
                <a:endParaRPr lang="zh-CN" altLang="en-US" sz="12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7" name="右箭头 246"/>
              <p:cNvSpPr/>
              <p:nvPr/>
            </p:nvSpPr>
            <p:spPr>
              <a:xfrm>
                <a:off x="5281626" y="2496635"/>
                <a:ext cx="237600" cy="157433"/>
              </a:xfrm>
              <a:prstGeom prst="rightArrow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8" rIns="91438" bIns="45718" rtlCol="0" anchor="ctr"/>
              <a:lstStyle/>
              <a:p>
                <a:pPr algn="ctr" defTabSz="570753"/>
                <a:endParaRPr lang="zh-CN" altLang="en-US" sz="12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8" name="右箭头 247"/>
              <p:cNvSpPr/>
              <p:nvPr/>
            </p:nvSpPr>
            <p:spPr>
              <a:xfrm rot="10800000">
                <a:off x="7245584" y="2503154"/>
                <a:ext cx="237600" cy="157433"/>
              </a:xfrm>
              <a:prstGeom prst="rightArrow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8" rIns="91438" bIns="45718" rtlCol="0" anchor="ctr"/>
              <a:lstStyle/>
              <a:p>
                <a:pPr algn="ctr" defTabSz="570753"/>
                <a:endParaRPr lang="zh-CN" altLang="en-US" sz="12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27" name="矩形 226"/>
            <p:cNvSpPr/>
            <p:nvPr/>
          </p:nvSpPr>
          <p:spPr>
            <a:xfrm>
              <a:off x="4365948" y="1846716"/>
              <a:ext cx="4563455" cy="221124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70753"/>
              <a:endParaRPr lang="zh-CN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253" name="矩形 252"/>
          <p:cNvSpPr/>
          <p:nvPr/>
        </p:nvSpPr>
        <p:spPr>
          <a:xfrm>
            <a:off x="479139" y="1161184"/>
            <a:ext cx="9553862" cy="518056"/>
          </a:xfrm>
          <a:prstGeom prst="rect">
            <a:avLst/>
          </a:prstGeom>
        </p:spPr>
        <p:txBody>
          <a:bodyPr wrap="square" lIns="101565" tIns="50783" rIns="101565" bIns="50783">
            <a:spAutoFit/>
          </a:bodyPr>
          <a:lstStyle/>
          <a:p>
            <a:pPr algn="ctr" defTabSz="759887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百度、神马、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、搜狗等四大搜索媒体投放，用户主动搜索，精准收口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70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xmlns="" id="{3CDA1443-F55A-4593-8886-FCAB25821E28}"/>
              </a:ext>
            </a:extLst>
          </p:cNvPr>
          <p:cNvSpPr txBox="1">
            <a:spLocks/>
          </p:cNvSpPr>
          <p:nvPr/>
        </p:nvSpPr>
        <p:spPr>
          <a:xfrm>
            <a:off x="1280067" y="434456"/>
            <a:ext cx="2903124" cy="602908"/>
          </a:xfrm>
          <a:prstGeom prst="rect">
            <a:avLst/>
          </a:prstGeom>
        </p:spPr>
        <p:txBody>
          <a:bodyPr vert="horz" lIns="101385" tIns="50695" rIns="101385" bIns="50695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sz="2900">
                <a:solidFill>
                  <a:prstClr val="white"/>
                </a:solidFill>
              </a:rPr>
              <a:t>站外</a:t>
            </a:r>
            <a:r>
              <a:rPr lang="en-US" altLang="zh-CN" sz="2900">
                <a:solidFill>
                  <a:prstClr val="white"/>
                </a:solidFill>
              </a:rPr>
              <a:t>——</a:t>
            </a:r>
            <a:r>
              <a:rPr sz="2900">
                <a:solidFill>
                  <a:prstClr val="white"/>
                </a:solidFill>
              </a:rPr>
              <a:t>易直投</a:t>
            </a: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xmlns="" id="{C044D300-367E-4FF6-85D3-758E272BBF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6069" y="973851"/>
            <a:ext cx="7977388" cy="0"/>
          </a:xfrm>
          <a:prstGeom prst="line">
            <a:avLst/>
          </a:prstGeom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35110" tIns="67575" rIns="135110" bIns="67575" numCol="1" anchor="t" anchorCtr="0" compatLnSpc="1">
            <a:prstTxWarp prst="textNoShape">
              <a:avLst/>
            </a:prstTxWarp>
          </a:bodyPr>
          <a:lstStyle/>
          <a:p>
            <a:pPr defTabSz="759942">
              <a:lnSpc>
                <a:spcPct val="120000"/>
              </a:lnSpc>
            </a:pPr>
            <a:endParaRPr lang="zh-CN" altLang="en-US" sz="360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r="64429"/>
          <a:stretch/>
        </p:blipFill>
        <p:spPr>
          <a:xfrm>
            <a:off x="479173" y="298620"/>
            <a:ext cx="710839" cy="72172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40701" y="1989618"/>
            <a:ext cx="3433433" cy="1246688"/>
            <a:chOff x="1594337" y="1697197"/>
            <a:chExt cx="4120119" cy="1496025"/>
          </a:xfrm>
        </p:grpSpPr>
        <p:grpSp>
          <p:nvGrpSpPr>
            <p:cNvPr id="8" name="组合 7"/>
            <p:cNvGrpSpPr/>
            <p:nvPr/>
          </p:nvGrpSpPr>
          <p:grpSpPr>
            <a:xfrm>
              <a:off x="1594337" y="2375548"/>
              <a:ext cx="797980" cy="781643"/>
              <a:chOff x="-4171218" y="4097357"/>
              <a:chExt cx="785007" cy="813838"/>
            </a:xfrm>
          </p:grpSpPr>
          <p:sp>
            <p:nvSpPr>
              <p:cNvPr id="13" name="橢圓 3"/>
              <p:cNvSpPr/>
              <p:nvPr/>
            </p:nvSpPr>
            <p:spPr>
              <a:xfrm>
                <a:off x="-4171218" y="4124439"/>
                <a:ext cx="785007" cy="786756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145999" indent="-145999" defTabSz="570753">
                  <a:lnSpc>
                    <a:spcPct val="95000"/>
                  </a:lnSpc>
                  <a:spcBef>
                    <a:spcPct val="50000"/>
                  </a:spcBef>
                  <a:spcAft>
                    <a:spcPct val="35000"/>
                  </a:spcAft>
                  <a:buClr>
                    <a:srgbClr val="678BA8"/>
                  </a:buClr>
                  <a:buFontTx/>
                  <a:buChar char="•"/>
                  <a:defRPr/>
                </a:pPr>
                <a:endParaRPr lang="zh-TW" altLang="en-US" sz="3000" kern="0">
                  <a:solidFill>
                    <a:prstClr val="white"/>
                  </a:solidFill>
                  <a:ea typeface="Microsoft JhengHei" panose="020B0604030504040204" charset="-120"/>
                </a:endParaRPr>
              </a:p>
            </p:txBody>
          </p:sp>
          <p:pic>
            <p:nvPicPr>
              <p:cNvPr id="14" name="logo白色背景（带描边）RGB-03.png"/>
              <p:cNvPicPr>
                <a:picLocks noChangeAspect="1"/>
              </p:cNvPicPr>
              <p:nvPr/>
            </p:nvPicPr>
            <p:blipFill rotWithShape="1">
              <a:blip r:embed="rId3" cstate="email"/>
              <a:srcRect r="61202" b="8874"/>
              <a:stretch>
                <a:fillRect/>
              </a:stretch>
            </p:blipFill>
            <p:spPr>
              <a:xfrm>
                <a:off x="-4133877" y="4097357"/>
                <a:ext cx="710326" cy="696623"/>
              </a:xfrm>
              <a:prstGeom prst="rect">
                <a:avLst/>
              </a:prstGeom>
              <a:noFill/>
              <a:ln w="12700">
                <a:miter lim="400000"/>
                <a:headEnd/>
                <a:tailEnd/>
              </a:ln>
            </p:spPr>
          </p:pic>
        </p:grp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26262" y="2404177"/>
              <a:ext cx="722026" cy="679506"/>
            </a:xfrm>
            <a:prstGeom prst="rect">
              <a:avLst/>
            </a:prstGeom>
          </p:spPr>
        </p:pic>
        <p:pic>
          <p:nvPicPr>
            <p:cNvPr id="10" name="Picture 3" descr="C:\Users\17071544\Desktop\timg (1)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4571" y="2304068"/>
              <a:ext cx="979885" cy="889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17071544\Desktop\e2a9a002b378c74b524511264a409a59ac31bed2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6" r="22111" b="16003"/>
            <a:stretch>
              <a:fillRect/>
            </a:stretch>
          </p:blipFill>
          <p:spPr bwMode="auto">
            <a:xfrm>
              <a:off x="2718945" y="2403075"/>
              <a:ext cx="797615" cy="71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2735066" y="1697197"/>
              <a:ext cx="1823670" cy="3970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57" tIns="34279" rIns="68557" bIns="34279">
              <a:spAutoFit/>
            </a:bodyPr>
            <a:lstStyle/>
            <a:p>
              <a:pPr defTabSz="570753"/>
              <a:r>
                <a:rPr lang="zh-CN" altLang="en-US" sz="17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今日头条系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69966" y="1947189"/>
            <a:ext cx="4751070" cy="1165276"/>
            <a:chOff x="2339441" y="4055954"/>
            <a:chExt cx="5701284" cy="1398330"/>
          </a:xfrm>
        </p:grpSpPr>
        <p:pic>
          <p:nvPicPr>
            <p:cNvPr id="16" name="Picture 5" descr="C:\Users\17071544\Desktop\timg (2)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1" t="10489" r="9142" b="18978"/>
            <a:stretch>
              <a:fillRect/>
            </a:stretch>
          </p:blipFill>
          <p:spPr bwMode="auto">
            <a:xfrm>
              <a:off x="5072642" y="4573225"/>
              <a:ext cx="1077444" cy="857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组合 16"/>
            <p:cNvGrpSpPr/>
            <p:nvPr/>
          </p:nvGrpSpPr>
          <p:grpSpPr>
            <a:xfrm>
              <a:off x="2339441" y="4623422"/>
              <a:ext cx="2622719" cy="830862"/>
              <a:chOff x="1542" y="6435"/>
              <a:chExt cx="5341" cy="1692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542" y="6494"/>
                <a:ext cx="1499" cy="1633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67" y="6435"/>
                <a:ext cx="1577" cy="1692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573" y="6648"/>
                <a:ext cx="1310" cy="1325"/>
              </a:xfrm>
              <a:prstGeom prst="rect">
                <a:avLst/>
              </a:prstGeom>
            </p:spPr>
          </p:pic>
        </p:grpSp>
        <p:pic>
          <p:nvPicPr>
            <p:cNvPr id="18" name="Picture 6" descr="C:\Users\17071544\Desktop\u=3907333978,3387057331&amp;fm=26&amp;gp=0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6" r="13638"/>
            <a:stretch>
              <a:fillRect/>
            </a:stretch>
          </p:blipFill>
          <p:spPr bwMode="auto">
            <a:xfrm>
              <a:off x="6052523" y="4677168"/>
              <a:ext cx="794604" cy="677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4326417" y="4055954"/>
              <a:ext cx="1823670" cy="3970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57" tIns="34279" rIns="68557" bIns="34279">
              <a:spAutoFit/>
            </a:bodyPr>
            <a:lstStyle/>
            <a:p>
              <a:pPr algn="ctr" defTabSz="570753"/>
              <a:r>
                <a:rPr lang="zh-CN" altLang="en-US" sz="17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腾讯广点通</a:t>
              </a: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8" r="9316"/>
            <a:stretch>
              <a:fillRect/>
            </a:stretch>
          </p:blipFill>
          <p:spPr bwMode="auto">
            <a:xfrm>
              <a:off x="7068913" y="4721142"/>
              <a:ext cx="971812" cy="650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组合 23"/>
          <p:cNvGrpSpPr/>
          <p:nvPr/>
        </p:nvGrpSpPr>
        <p:grpSpPr>
          <a:xfrm>
            <a:off x="276598" y="3487716"/>
            <a:ext cx="9601323" cy="2227284"/>
            <a:chOff x="532769" y="3825873"/>
            <a:chExt cx="11521588" cy="2672741"/>
          </a:xfrm>
        </p:grpSpPr>
        <p:pic>
          <p:nvPicPr>
            <p:cNvPr id="25" name="Picture 2" descr="C:\Users\17071544\Documents\SuningImFiles\sn17071544\picRec\201908\Screenshot_20190809-121405.jpg.256x256_100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69" y="3843337"/>
              <a:ext cx="1493593" cy="26552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6" name="Picture 4" descr="C:\Users\17071544\Documents\SuningImFiles\sn17071544\picRec\201908\Screenshot_20190810-112027.jpg.256x256_100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8153" y="3843337"/>
              <a:ext cx="1493593" cy="26552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7" name="Picture 6" descr="C:\Users\17071544\Documents\SuningImFiles\sn17071544\picRec\201908\Screenshot_20190808-070514.jpg.256x256_100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930" y="3825873"/>
              <a:ext cx="1503416" cy="26727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8" name="Picture 8" descr="C:\Users\17071544\Documents\SuningImFiles\sn17071544\picRec\201908\Screenshot_20190810-112948.jpg.256x256_100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9149" y="3843337"/>
              <a:ext cx="1493593" cy="26552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9" name="Picture 10" descr="C:\Users\17071544\Documents\SuningImFiles\sn17071544\picRec\201908\Screenshot_20190806-074418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854" y="3825873"/>
              <a:ext cx="1503416" cy="26727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8668" y="3825874"/>
              <a:ext cx="1528882" cy="26727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7160" y="3825873"/>
              <a:ext cx="1607197" cy="267274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3" name="矩形 32"/>
          <p:cNvSpPr/>
          <p:nvPr/>
        </p:nvSpPr>
        <p:spPr>
          <a:xfrm>
            <a:off x="474663" y="1161184"/>
            <a:ext cx="8961438" cy="933556"/>
          </a:xfrm>
          <a:prstGeom prst="rect">
            <a:avLst/>
          </a:prstGeom>
        </p:spPr>
        <p:txBody>
          <a:bodyPr wrap="square" lIns="101565" tIns="50783" rIns="101565" bIns="50783">
            <a:spAutoFit/>
          </a:bodyPr>
          <a:lstStyle/>
          <a:p>
            <a:pPr algn="ctr" defTabSz="759887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整合头部媒体（今日头条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腾讯广点通）；借助媒体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DMP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人群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苏宁灯塔人群数据，精准定向目标人群</a:t>
            </a:r>
          </a:p>
        </p:txBody>
      </p:sp>
    </p:spTree>
    <p:extLst>
      <p:ext uri="{BB962C8B-B14F-4D97-AF65-F5344CB8AC3E}">
        <p14:creationId xmlns:p14="http://schemas.microsoft.com/office/powerpoint/2010/main" val="112426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圆角矩形 182"/>
          <p:cNvSpPr/>
          <p:nvPr/>
        </p:nvSpPr>
        <p:spPr>
          <a:xfrm>
            <a:off x="3855346" y="2422950"/>
            <a:ext cx="991923" cy="71981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5" tIns="38095" rIns="76135" bIns="38095" rtlCol="0" anchor="ctr"/>
          <a:lstStyle/>
          <a:p>
            <a:pPr algn="ctr" defTabSz="570753"/>
            <a:r>
              <a:rPr lang="zh-CN" altLang="en-US" sz="17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人群标签定向</a:t>
            </a:r>
          </a:p>
        </p:txBody>
      </p:sp>
      <p:sp>
        <p:nvSpPr>
          <p:cNvPr id="184" name="圆角矩形 183"/>
          <p:cNvSpPr/>
          <p:nvPr/>
        </p:nvSpPr>
        <p:spPr>
          <a:xfrm>
            <a:off x="5171569" y="2422950"/>
            <a:ext cx="991923" cy="71981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5" tIns="38095" rIns="76135" bIns="38095" rtlCol="0" anchor="ctr"/>
          <a:lstStyle/>
          <a:p>
            <a:pPr algn="ctr" defTabSz="570753"/>
            <a:r>
              <a:rPr lang="zh-CN" altLang="en-US" sz="17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地域</a:t>
            </a:r>
            <a:endParaRPr lang="en-US" altLang="zh-CN" sz="17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570753"/>
            <a:r>
              <a:rPr lang="zh-CN" altLang="en-US" sz="17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定向</a:t>
            </a:r>
          </a:p>
        </p:txBody>
      </p:sp>
      <p:sp>
        <p:nvSpPr>
          <p:cNvPr id="185" name="圆角矩形 184"/>
          <p:cNvSpPr/>
          <p:nvPr/>
        </p:nvSpPr>
        <p:spPr>
          <a:xfrm>
            <a:off x="6544704" y="2422950"/>
            <a:ext cx="991923" cy="71981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5" tIns="38095" rIns="76135" bIns="38095" rtlCol="0" anchor="ctr"/>
          <a:lstStyle/>
          <a:p>
            <a:pPr algn="ctr" defTabSz="570753"/>
            <a:r>
              <a:rPr lang="zh-CN" altLang="en-US" sz="17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媒体</a:t>
            </a:r>
            <a:endParaRPr lang="en-US" altLang="zh-CN" sz="17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570753"/>
            <a:r>
              <a:rPr lang="zh-CN" altLang="en-US" sz="17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定向</a:t>
            </a:r>
          </a:p>
        </p:txBody>
      </p:sp>
      <p:sp>
        <p:nvSpPr>
          <p:cNvPr id="186" name="圆角矩形 185"/>
          <p:cNvSpPr/>
          <p:nvPr/>
        </p:nvSpPr>
        <p:spPr>
          <a:xfrm>
            <a:off x="3855346" y="3346510"/>
            <a:ext cx="991923" cy="71981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5" tIns="38095" rIns="76135" bIns="38095" rtlCol="0" anchor="ctr"/>
          <a:lstStyle/>
          <a:p>
            <a:pPr algn="ctr" defTabSz="570753"/>
            <a:r>
              <a:rPr lang="zh-CN" altLang="en-US" sz="17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频次</a:t>
            </a:r>
            <a:endParaRPr lang="en-US" altLang="zh-CN" sz="17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570753"/>
            <a:r>
              <a:rPr lang="zh-CN" altLang="en-US" sz="17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控制</a:t>
            </a:r>
          </a:p>
        </p:txBody>
      </p:sp>
      <p:sp>
        <p:nvSpPr>
          <p:cNvPr id="187" name="圆角矩形 186"/>
          <p:cNvSpPr/>
          <p:nvPr/>
        </p:nvSpPr>
        <p:spPr>
          <a:xfrm>
            <a:off x="5171569" y="3346510"/>
            <a:ext cx="991923" cy="71981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5" tIns="38095" rIns="76135" bIns="38095" rtlCol="0" anchor="ctr"/>
          <a:lstStyle/>
          <a:p>
            <a:pPr algn="ctr" defTabSz="570753"/>
            <a:r>
              <a:rPr lang="zh-CN" altLang="en-US" sz="17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创意</a:t>
            </a:r>
            <a:endParaRPr lang="en-US" altLang="zh-CN" sz="17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570753"/>
            <a:r>
              <a:rPr lang="zh-CN" altLang="en-US" sz="17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轮播</a:t>
            </a:r>
          </a:p>
        </p:txBody>
      </p:sp>
      <p:sp>
        <p:nvSpPr>
          <p:cNvPr id="188" name="圆角矩形 187"/>
          <p:cNvSpPr/>
          <p:nvPr/>
        </p:nvSpPr>
        <p:spPr>
          <a:xfrm>
            <a:off x="6544704" y="3346510"/>
            <a:ext cx="991923" cy="71981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5" tIns="38095" rIns="76135" bIns="38095" rtlCol="0" anchor="ctr"/>
          <a:lstStyle/>
          <a:p>
            <a:pPr algn="ctr" defTabSz="570753"/>
            <a:r>
              <a:rPr lang="zh-CN" altLang="en-US" sz="17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访客重定向</a:t>
            </a:r>
          </a:p>
        </p:txBody>
      </p:sp>
      <p:pic>
        <p:nvPicPr>
          <p:cNvPr id="189" name="图片 18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18" b="98708" l="2993" r="974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17" y="4186102"/>
            <a:ext cx="3626108" cy="1675771"/>
          </a:xfrm>
          <a:prstGeom prst="rect">
            <a:avLst/>
          </a:prstGeom>
        </p:spPr>
      </p:pic>
      <p:pic>
        <p:nvPicPr>
          <p:cNvPr id="190" name="图片 1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11730" y="4773191"/>
            <a:ext cx="507836" cy="507836"/>
          </a:xfrm>
          <a:prstGeom prst="rect">
            <a:avLst/>
          </a:prstGeom>
        </p:spPr>
      </p:pic>
      <p:pic>
        <p:nvPicPr>
          <p:cNvPr id="192" name="图片 1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40" y="4275763"/>
            <a:ext cx="213439" cy="213439"/>
          </a:xfrm>
          <a:prstGeom prst="rect">
            <a:avLst/>
          </a:prstGeom>
        </p:spPr>
      </p:pic>
      <p:pic>
        <p:nvPicPr>
          <p:cNvPr id="193" name="图片 19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306" y="3466584"/>
            <a:ext cx="625596" cy="625596"/>
          </a:xfrm>
          <a:prstGeom prst="rect">
            <a:avLst/>
          </a:prstGeom>
        </p:spPr>
      </p:pic>
      <p:pic>
        <p:nvPicPr>
          <p:cNvPr id="194" name="图片 1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00" y="4051249"/>
            <a:ext cx="662396" cy="662396"/>
          </a:xfrm>
          <a:prstGeom prst="rect">
            <a:avLst/>
          </a:prstGeom>
        </p:spPr>
      </p:pic>
      <p:sp>
        <p:nvSpPr>
          <p:cNvPr id="24" name="标题 4">
            <a:extLst>
              <a:ext uri="{FF2B5EF4-FFF2-40B4-BE49-F238E27FC236}">
                <a16:creationId xmlns:a16="http://schemas.microsoft.com/office/drawing/2014/main" xmlns="" id="{3CDA1443-F55A-4593-8886-FCAB25821E28}"/>
              </a:ext>
            </a:extLst>
          </p:cNvPr>
          <p:cNvSpPr txBox="1">
            <a:spLocks/>
          </p:cNvSpPr>
          <p:nvPr/>
        </p:nvSpPr>
        <p:spPr>
          <a:xfrm>
            <a:off x="1280067" y="434456"/>
            <a:ext cx="2903124" cy="602908"/>
          </a:xfrm>
          <a:prstGeom prst="rect">
            <a:avLst/>
          </a:prstGeom>
        </p:spPr>
        <p:txBody>
          <a:bodyPr vert="horz" lIns="101385" tIns="50695" rIns="101385" bIns="50695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sz="2900">
                <a:solidFill>
                  <a:prstClr val="white"/>
                </a:solidFill>
              </a:rPr>
              <a:t>站外</a:t>
            </a:r>
            <a:r>
              <a:rPr lang="en-US" altLang="zh-CN" sz="2900">
                <a:solidFill>
                  <a:prstClr val="white"/>
                </a:solidFill>
              </a:rPr>
              <a:t>——</a:t>
            </a:r>
            <a:r>
              <a:rPr sz="2900">
                <a:solidFill>
                  <a:prstClr val="white"/>
                </a:solidFill>
              </a:rPr>
              <a:t>赢卖通</a:t>
            </a:r>
          </a:p>
        </p:txBody>
      </p:sp>
      <p:sp>
        <p:nvSpPr>
          <p:cNvPr id="25" name="Line 9">
            <a:extLst>
              <a:ext uri="{FF2B5EF4-FFF2-40B4-BE49-F238E27FC236}">
                <a16:creationId xmlns:a16="http://schemas.microsoft.com/office/drawing/2014/main" xmlns="" id="{C044D300-367E-4FF6-85D3-758E272BBF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6069" y="973851"/>
            <a:ext cx="7977388" cy="0"/>
          </a:xfrm>
          <a:prstGeom prst="line">
            <a:avLst/>
          </a:prstGeom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35110" tIns="67575" rIns="135110" bIns="67575" numCol="1" anchor="t" anchorCtr="0" compatLnSpc="1">
            <a:prstTxWarp prst="textNoShape">
              <a:avLst/>
            </a:prstTxWarp>
          </a:bodyPr>
          <a:lstStyle/>
          <a:p>
            <a:pPr defTabSz="759942">
              <a:lnSpc>
                <a:spcPct val="120000"/>
              </a:lnSpc>
            </a:pPr>
            <a:endParaRPr lang="zh-CN" altLang="en-US" sz="360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8737" y="1715999"/>
            <a:ext cx="1598414" cy="3124441"/>
            <a:chOff x="2975430" y="1703070"/>
            <a:chExt cx="2229485" cy="4358005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430" y="1703070"/>
              <a:ext cx="2229485" cy="4358005"/>
            </a:xfrm>
            <a:prstGeom prst="rect">
              <a:avLst/>
            </a:prstGeom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5410" y="2218703"/>
              <a:ext cx="2082655" cy="3370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矩形 38"/>
          <p:cNvSpPr/>
          <p:nvPr/>
        </p:nvSpPr>
        <p:spPr>
          <a:xfrm>
            <a:off x="378909" y="4973694"/>
            <a:ext cx="1474356" cy="271663"/>
          </a:xfrm>
          <a:prstGeom prst="rect">
            <a:avLst/>
          </a:prstGeom>
        </p:spPr>
        <p:txBody>
          <a:bodyPr wrap="none" lIns="101385" tIns="50692" rIns="101385" bIns="50692">
            <a:spAutoFit/>
          </a:bodyPr>
          <a:lstStyle/>
          <a:p>
            <a:pPr algn="ctr" defTabSz="759942"/>
            <a:r>
              <a:rPr lang="zh-CN" altLang="en-US" sz="11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百度视频等主流媒体</a:t>
            </a:r>
            <a:endParaRPr lang="zh-CN" altLang="zh-CN" sz="11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r="64429"/>
          <a:stretch/>
        </p:blipFill>
        <p:spPr>
          <a:xfrm>
            <a:off x="479173" y="298620"/>
            <a:ext cx="710839" cy="721726"/>
          </a:xfrm>
          <a:prstGeom prst="rect">
            <a:avLst/>
          </a:prstGeom>
        </p:spPr>
      </p:pic>
      <p:sp>
        <p:nvSpPr>
          <p:cNvPr id="86" name="TextBox 37"/>
          <p:cNvSpPr txBox="1"/>
          <p:nvPr/>
        </p:nvSpPr>
        <p:spPr>
          <a:xfrm>
            <a:off x="2565702" y="1617491"/>
            <a:ext cx="2707727" cy="732109"/>
          </a:xfrm>
          <a:prstGeom prst="wedgeRoundRectCallout">
            <a:avLst>
              <a:gd name="adj1" fmla="val -3300"/>
              <a:gd name="adj2" fmla="val 71268"/>
              <a:gd name="adj3" fmla="val 16667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6194" tIns="38095" rIns="76194" bIns="38095" rtlCol="0">
            <a:spAutoFit/>
          </a:bodyPr>
          <a:lstStyle/>
          <a:p>
            <a:pPr defTabSz="76161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D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从媒体向人群购买的升级</a:t>
            </a:r>
            <a:endParaRPr lang="en-US" altLang="zh-CN" sz="1600" b="1" dirty="0">
              <a:solidFill>
                <a:srgbClr val="D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76161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突破传统的采买形式</a:t>
            </a:r>
            <a:r>
              <a:rPr lang="en-US" altLang="zh-CN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CPM&amp;CPC</a:t>
            </a: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竞价，</a:t>
            </a:r>
          </a:p>
          <a:p>
            <a:pPr defTabSz="76161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对目标人群做“有效曝光”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37"/>
          <p:cNvSpPr txBox="1"/>
          <p:nvPr/>
        </p:nvSpPr>
        <p:spPr>
          <a:xfrm>
            <a:off x="2468037" y="4657932"/>
            <a:ext cx="1801768" cy="732109"/>
          </a:xfrm>
          <a:prstGeom prst="wedgeRoundRectCallout">
            <a:avLst>
              <a:gd name="adj1" fmla="val 40179"/>
              <a:gd name="adj2" fmla="val -79978"/>
              <a:gd name="adj3" fmla="val 16667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6194" tIns="38095" rIns="76194" bIns="38095" rtlCol="0">
            <a:spAutoFit/>
          </a:bodyPr>
          <a:lstStyle/>
          <a:p>
            <a:pPr defTabSz="76161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D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庞大的流量资源</a:t>
            </a:r>
            <a:endParaRPr lang="en-US" altLang="zh-CN" sz="1600" b="1" dirty="0">
              <a:solidFill>
                <a:srgbClr val="D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76161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日均超百亿次曝光机会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76161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r>
              <a:rPr lang="en-US" altLang="zh-CN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PC&amp;</a:t>
            </a: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移动主流资源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TextBox 39"/>
          <p:cNvSpPr txBox="1"/>
          <p:nvPr/>
        </p:nvSpPr>
        <p:spPr>
          <a:xfrm>
            <a:off x="7536593" y="2218091"/>
            <a:ext cx="2309736" cy="732109"/>
          </a:xfrm>
          <a:prstGeom prst="wedgeRoundRectCallout">
            <a:avLst>
              <a:gd name="adj1" fmla="val -58092"/>
              <a:gd name="adj2" fmla="val 53327"/>
              <a:gd name="adj3" fmla="val 16667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6194" tIns="38095" rIns="76194" bIns="38095" rtlCol="0">
            <a:spAutoFit/>
          </a:bodyPr>
          <a:lstStyle/>
          <a:p>
            <a:pPr defTabSz="76161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D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智能投放</a:t>
            </a:r>
            <a:r>
              <a:rPr lang="en-US" altLang="zh-CN" sz="1600" b="1" dirty="0">
                <a:solidFill>
                  <a:srgbClr val="D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D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优化机制</a:t>
            </a:r>
            <a:endParaRPr lang="en-US" altLang="zh-CN" sz="1600" b="1" dirty="0">
              <a:solidFill>
                <a:srgbClr val="D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76161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算法智能学习</a:t>
            </a:r>
            <a:r>
              <a:rPr lang="en-US" altLang="zh-CN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优化出价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76161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多维度优化机制，优化投放效果</a:t>
            </a:r>
          </a:p>
        </p:txBody>
      </p:sp>
      <p:sp>
        <p:nvSpPr>
          <p:cNvPr id="89" name="TextBox 39"/>
          <p:cNvSpPr txBox="1"/>
          <p:nvPr/>
        </p:nvSpPr>
        <p:spPr>
          <a:xfrm>
            <a:off x="6710613" y="4741814"/>
            <a:ext cx="2363179" cy="732109"/>
          </a:xfrm>
          <a:prstGeom prst="wedgeRoundRectCallout">
            <a:avLst>
              <a:gd name="adj1" fmla="val -56441"/>
              <a:gd name="adj2" fmla="val -30068"/>
              <a:gd name="adj3" fmla="val 16667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6194" tIns="38095" rIns="76194" bIns="38095" rtlCol="0">
            <a:spAutoFit/>
          </a:bodyPr>
          <a:lstStyle/>
          <a:p>
            <a:pPr defTabSz="76161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D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精准的人群数据库</a:t>
            </a:r>
            <a:endParaRPr lang="en-US" altLang="zh-CN" sz="1600" b="1" dirty="0">
              <a:solidFill>
                <a:srgbClr val="D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76161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基于苏宁用户浏览</a:t>
            </a:r>
            <a:r>
              <a:rPr lang="en-US" altLang="zh-CN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购买行为，精准画像，大数据精确制导</a:t>
            </a:r>
          </a:p>
        </p:txBody>
      </p:sp>
      <p:sp>
        <p:nvSpPr>
          <p:cNvPr id="195" name="矩形 194"/>
          <p:cNvSpPr/>
          <p:nvPr/>
        </p:nvSpPr>
        <p:spPr>
          <a:xfrm>
            <a:off x="479139" y="1161184"/>
            <a:ext cx="9553862" cy="518056"/>
          </a:xfrm>
          <a:prstGeom prst="rect">
            <a:avLst/>
          </a:prstGeom>
        </p:spPr>
        <p:txBody>
          <a:bodyPr wrap="square" lIns="101565" tIns="50783" rIns="101565" bIns="50783">
            <a:spAutoFit/>
          </a:bodyPr>
          <a:lstStyle/>
          <a:p>
            <a:pPr algn="ctr" defTabSz="759887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通过人群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标签选择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定向三星手机目标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人群，投放到苏宁媒体资源池内，实现精准引流；</a:t>
            </a:r>
          </a:p>
        </p:txBody>
      </p:sp>
    </p:spTree>
    <p:extLst>
      <p:ext uri="{BB962C8B-B14F-4D97-AF65-F5344CB8AC3E}">
        <p14:creationId xmlns:p14="http://schemas.microsoft.com/office/powerpoint/2010/main" val="27552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7694736" y="1626302"/>
            <a:ext cx="2248710" cy="1071187"/>
          </a:xfrm>
          <a:prstGeom prst="ellips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709"/>
            <a:endParaRPr lang="zh-CN" altLang="en-US" sz="27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066257" y="1626302"/>
            <a:ext cx="2248710" cy="1071187"/>
          </a:xfrm>
          <a:prstGeom prst="ellips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709"/>
            <a:endParaRPr lang="zh-CN" altLang="en-US" sz="27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536" y="1626302"/>
            <a:ext cx="2248710" cy="1071187"/>
          </a:xfrm>
          <a:prstGeom prst="ellips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709"/>
            <a:endParaRPr lang="zh-CN" altLang="en-US" sz="27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39706" y="1626302"/>
            <a:ext cx="2248710" cy="1071187"/>
          </a:xfrm>
          <a:prstGeom prst="ellips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709"/>
            <a:endParaRPr lang="zh-CN" altLang="en-US" sz="27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B1527B31-CCD2-4EBE-9790-4FDE78D9A5F9}"/>
              </a:ext>
            </a:extLst>
          </p:cNvPr>
          <p:cNvCxnSpPr>
            <a:cxnSpLocks/>
          </p:cNvCxnSpPr>
          <p:nvPr/>
        </p:nvCxnSpPr>
        <p:spPr>
          <a:xfrm>
            <a:off x="306917" y="283115"/>
            <a:ext cx="0" cy="46831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标题 1"/>
          <p:cNvSpPr txBox="1">
            <a:spLocks/>
          </p:cNvSpPr>
          <p:nvPr/>
        </p:nvSpPr>
        <p:spPr>
          <a:xfrm>
            <a:off x="306917" y="267240"/>
            <a:ext cx="8763000" cy="515531"/>
          </a:xfrm>
          <a:prstGeom prst="rect">
            <a:avLst/>
          </a:prstGeom>
        </p:spPr>
        <p:txBody>
          <a:bodyPr vert="horz" lIns="76173" tIns="38093" rIns="76173" bIns="3809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solidFill>
                  <a:prstClr val="white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会员产品</a:t>
            </a:r>
            <a:r>
              <a:rPr lang="en-US" altLang="zh-CN" sz="2800" dirty="0">
                <a:solidFill>
                  <a:prstClr val="white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-</a:t>
            </a:r>
            <a:r>
              <a:rPr lang="zh-CN" altLang="en-US" sz="2800" dirty="0">
                <a:solidFill>
                  <a:prstClr val="white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数智营销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BF45D5EA-5058-415D-ACBC-50295CB47B80}"/>
              </a:ext>
            </a:extLst>
          </p:cNvPr>
          <p:cNvSpPr/>
          <p:nvPr/>
        </p:nvSpPr>
        <p:spPr>
          <a:xfrm>
            <a:off x="653146" y="938820"/>
            <a:ext cx="9205230" cy="359071"/>
          </a:xfrm>
          <a:prstGeom prst="rect">
            <a:avLst/>
          </a:prstGeom>
        </p:spPr>
        <p:txBody>
          <a:bodyPr wrap="square" lIns="76173" tIns="38093" rIns="76173" bIns="38093">
            <a:spAutoFit/>
          </a:bodyPr>
          <a:lstStyle/>
          <a:p>
            <a:pPr algn="ctr" defTabSz="760898">
              <a:defRPr/>
            </a:pPr>
            <a:r>
              <a:rPr kumimoji="1" lang="zh-CN" altLang="en-US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Microsoft YaHei" charset="-122"/>
              </a:rPr>
              <a:t>消费者精细化运营平台！</a:t>
            </a:r>
          </a:p>
        </p:txBody>
      </p:sp>
      <p:sp>
        <p:nvSpPr>
          <p:cNvPr id="26" name="Freeform 126"/>
          <p:cNvSpPr/>
          <p:nvPr/>
        </p:nvSpPr>
        <p:spPr>
          <a:xfrm>
            <a:off x="915471" y="2708070"/>
            <a:ext cx="461249" cy="461249"/>
          </a:xfrm>
          <a:custGeom>
            <a:avLst/>
            <a:gdLst>
              <a:gd name="connsiteX0" fmla="*/ 18541 w 603250"/>
              <a:gd name="connsiteY0" fmla="*/ 318770 h 603250"/>
              <a:gd name="connsiteX1" fmla="*/ 165608 w 603250"/>
              <a:gd name="connsiteY1" fmla="*/ 318770 h 603250"/>
              <a:gd name="connsiteX2" fmla="*/ 165608 w 603250"/>
              <a:gd name="connsiteY2" fmla="*/ 12446 h 603250"/>
              <a:gd name="connsiteX3" fmla="*/ 459739 w 603250"/>
              <a:gd name="connsiteY3" fmla="*/ 12446 h 603250"/>
              <a:gd name="connsiteX4" fmla="*/ 459739 w 603250"/>
              <a:gd name="connsiteY4" fmla="*/ 318770 h 603250"/>
              <a:gd name="connsiteX5" fmla="*/ 606805 w 603250"/>
              <a:gd name="connsiteY5" fmla="*/ 318770 h 603250"/>
              <a:gd name="connsiteX6" fmla="*/ 312674 w 603250"/>
              <a:gd name="connsiteY6" fmla="*/ 612902 h 603250"/>
              <a:gd name="connsiteX7" fmla="*/ 18541 w 603250"/>
              <a:gd name="connsiteY7" fmla="*/ 31877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250" h="603250">
                <a:moveTo>
                  <a:pt x="18541" y="318770"/>
                </a:moveTo>
                <a:lnTo>
                  <a:pt x="165608" y="318770"/>
                </a:lnTo>
                <a:lnTo>
                  <a:pt x="165608" y="12446"/>
                </a:lnTo>
                <a:lnTo>
                  <a:pt x="459739" y="12446"/>
                </a:lnTo>
                <a:lnTo>
                  <a:pt x="459739" y="318770"/>
                </a:lnTo>
                <a:lnTo>
                  <a:pt x="606805" y="318770"/>
                </a:lnTo>
                <a:lnTo>
                  <a:pt x="312674" y="612902"/>
                </a:lnTo>
                <a:lnTo>
                  <a:pt x="18541" y="31877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76183" tIns="38093" rIns="76183" bIns="38093" rtlCol="0" anchor="ctr"/>
          <a:lstStyle/>
          <a:p>
            <a:pPr algn="ctr" defTabSz="76101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7" name="Freeform 127"/>
          <p:cNvSpPr/>
          <p:nvPr/>
        </p:nvSpPr>
        <p:spPr>
          <a:xfrm>
            <a:off x="3296721" y="2708070"/>
            <a:ext cx="461249" cy="461249"/>
          </a:xfrm>
          <a:custGeom>
            <a:avLst/>
            <a:gdLst>
              <a:gd name="connsiteX0" fmla="*/ 17017 w 603250"/>
              <a:gd name="connsiteY0" fmla="*/ 318770 h 603250"/>
              <a:gd name="connsiteX1" fmla="*/ 164084 w 603250"/>
              <a:gd name="connsiteY1" fmla="*/ 318770 h 603250"/>
              <a:gd name="connsiteX2" fmla="*/ 164084 w 603250"/>
              <a:gd name="connsiteY2" fmla="*/ 12446 h 603250"/>
              <a:gd name="connsiteX3" fmla="*/ 458215 w 603250"/>
              <a:gd name="connsiteY3" fmla="*/ 12446 h 603250"/>
              <a:gd name="connsiteX4" fmla="*/ 458215 w 603250"/>
              <a:gd name="connsiteY4" fmla="*/ 318770 h 603250"/>
              <a:gd name="connsiteX5" fmla="*/ 605282 w 603250"/>
              <a:gd name="connsiteY5" fmla="*/ 318770 h 603250"/>
              <a:gd name="connsiteX6" fmla="*/ 311150 w 603250"/>
              <a:gd name="connsiteY6" fmla="*/ 612902 h 603250"/>
              <a:gd name="connsiteX7" fmla="*/ 17017 w 603250"/>
              <a:gd name="connsiteY7" fmla="*/ 31877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250" h="603250">
                <a:moveTo>
                  <a:pt x="17017" y="318770"/>
                </a:moveTo>
                <a:lnTo>
                  <a:pt x="164084" y="318770"/>
                </a:lnTo>
                <a:lnTo>
                  <a:pt x="164084" y="12446"/>
                </a:lnTo>
                <a:lnTo>
                  <a:pt x="458215" y="12446"/>
                </a:lnTo>
                <a:lnTo>
                  <a:pt x="458215" y="318770"/>
                </a:lnTo>
                <a:lnTo>
                  <a:pt x="605282" y="318770"/>
                </a:lnTo>
                <a:lnTo>
                  <a:pt x="311150" y="612902"/>
                </a:lnTo>
                <a:lnTo>
                  <a:pt x="17017" y="31877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76183" tIns="38093" rIns="76183" bIns="38093" rtlCol="0" anchor="ctr"/>
          <a:lstStyle/>
          <a:p>
            <a:pPr algn="ctr" defTabSz="76101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8" name="Freeform 128"/>
          <p:cNvSpPr/>
          <p:nvPr/>
        </p:nvSpPr>
        <p:spPr>
          <a:xfrm>
            <a:off x="5857880" y="2708070"/>
            <a:ext cx="451539" cy="461249"/>
          </a:xfrm>
          <a:custGeom>
            <a:avLst/>
            <a:gdLst>
              <a:gd name="connsiteX0" fmla="*/ 9906 w 590550"/>
              <a:gd name="connsiteY0" fmla="*/ 319532 h 603250"/>
              <a:gd name="connsiteX1" fmla="*/ 156591 w 590550"/>
              <a:gd name="connsiteY1" fmla="*/ 319532 h 603250"/>
              <a:gd name="connsiteX2" fmla="*/ 156591 w 590550"/>
              <a:gd name="connsiteY2" fmla="*/ 12446 h 603250"/>
              <a:gd name="connsiteX3" fmla="*/ 449960 w 590550"/>
              <a:gd name="connsiteY3" fmla="*/ 12446 h 603250"/>
              <a:gd name="connsiteX4" fmla="*/ 449960 w 590550"/>
              <a:gd name="connsiteY4" fmla="*/ 319532 h 603250"/>
              <a:gd name="connsiteX5" fmla="*/ 596645 w 590550"/>
              <a:gd name="connsiteY5" fmla="*/ 319532 h 603250"/>
              <a:gd name="connsiteX6" fmla="*/ 303276 w 590550"/>
              <a:gd name="connsiteY6" fmla="*/ 612902 h 603250"/>
              <a:gd name="connsiteX7" fmla="*/ 9906 w 590550"/>
              <a:gd name="connsiteY7" fmla="*/ 319532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50" h="603250">
                <a:moveTo>
                  <a:pt x="9906" y="319532"/>
                </a:moveTo>
                <a:lnTo>
                  <a:pt x="156591" y="319532"/>
                </a:lnTo>
                <a:lnTo>
                  <a:pt x="156591" y="12446"/>
                </a:lnTo>
                <a:lnTo>
                  <a:pt x="449960" y="12446"/>
                </a:lnTo>
                <a:lnTo>
                  <a:pt x="449960" y="319532"/>
                </a:lnTo>
                <a:lnTo>
                  <a:pt x="596645" y="319532"/>
                </a:lnTo>
                <a:lnTo>
                  <a:pt x="303276" y="612902"/>
                </a:lnTo>
                <a:lnTo>
                  <a:pt x="9906" y="319532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76183" tIns="38093" rIns="76183" bIns="38093" rtlCol="0" anchor="ctr"/>
          <a:lstStyle/>
          <a:p>
            <a:pPr algn="ctr" defTabSz="76101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9" name="Freeform 129"/>
          <p:cNvSpPr/>
          <p:nvPr/>
        </p:nvSpPr>
        <p:spPr>
          <a:xfrm>
            <a:off x="8598960" y="2697500"/>
            <a:ext cx="451538" cy="470959"/>
          </a:xfrm>
          <a:custGeom>
            <a:avLst/>
            <a:gdLst>
              <a:gd name="connsiteX0" fmla="*/ 9397 w 590550"/>
              <a:gd name="connsiteY0" fmla="*/ 323850 h 615950"/>
              <a:gd name="connsiteX1" fmla="*/ 156464 w 590550"/>
              <a:gd name="connsiteY1" fmla="*/ 323850 h 615950"/>
              <a:gd name="connsiteX2" fmla="*/ 156464 w 590550"/>
              <a:gd name="connsiteY2" fmla="*/ 17526 h 615950"/>
              <a:gd name="connsiteX3" fmla="*/ 450595 w 590550"/>
              <a:gd name="connsiteY3" fmla="*/ 17526 h 615950"/>
              <a:gd name="connsiteX4" fmla="*/ 450595 w 590550"/>
              <a:gd name="connsiteY4" fmla="*/ 323850 h 615950"/>
              <a:gd name="connsiteX5" fmla="*/ 597661 w 590550"/>
              <a:gd name="connsiteY5" fmla="*/ 323850 h 615950"/>
              <a:gd name="connsiteX6" fmla="*/ 303530 w 590550"/>
              <a:gd name="connsiteY6" fmla="*/ 617982 h 615950"/>
              <a:gd name="connsiteX7" fmla="*/ 9397 w 590550"/>
              <a:gd name="connsiteY7" fmla="*/ 32385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50" h="615950">
                <a:moveTo>
                  <a:pt x="9397" y="323850"/>
                </a:moveTo>
                <a:lnTo>
                  <a:pt x="156464" y="323850"/>
                </a:lnTo>
                <a:lnTo>
                  <a:pt x="156464" y="17526"/>
                </a:lnTo>
                <a:lnTo>
                  <a:pt x="450595" y="17526"/>
                </a:lnTo>
                <a:lnTo>
                  <a:pt x="450595" y="323850"/>
                </a:lnTo>
                <a:lnTo>
                  <a:pt x="597661" y="323850"/>
                </a:lnTo>
                <a:lnTo>
                  <a:pt x="303530" y="617982"/>
                </a:lnTo>
                <a:lnTo>
                  <a:pt x="9397" y="32385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76183" tIns="38093" rIns="76183" bIns="38093" rtlCol="0" anchor="ctr"/>
          <a:lstStyle/>
          <a:p>
            <a:pPr algn="ctr" defTabSz="76101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0" name="Freeform 130"/>
          <p:cNvSpPr/>
          <p:nvPr/>
        </p:nvSpPr>
        <p:spPr>
          <a:xfrm>
            <a:off x="1867971" y="4584871"/>
            <a:ext cx="6408209" cy="312209"/>
          </a:xfrm>
          <a:custGeom>
            <a:avLst/>
            <a:gdLst>
              <a:gd name="connsiteX0" fmla="*/ 7694930 w 7689850"/>
              <a:gd name="connsiteY0" fmla="*/ 17526 h 374650"/>
              <a:gd name="connsiteX1" fmla="*/ 7664195 w 7689850"/>
              <a:gd name="connsiteY1" fmla="*/ 201930 h 374650"/>
              <a:gd name="connsiteX2" fmla="*/ 3872103 w 7689850"/>
              <a:gd name="connsiteY2" fmla="*/ 201930 h 374650"/>
              <a:gd name="connsiteX3" fmla="*/ 3841369 w 7689850"/>
              <a:gd name="connsiteY3" fmla="*/ 386334 h 374650"/>
              <a:gd name="connsiteX4" fmla="*/ 3810634 w 7689850"/>
              <a:gd name="connsiteY4" fmla="*/ 201930 h 374650"/>
              <a:gd name="connsiteX5" fmla="*/ 44704 w 7689850"/>
              <a:gd name="connsiteY5" fmla="*/ 201930 h 374650"/>
              <a:gd name="connsiteX6" fmla="*/ 13970 w 7689850"/>
              <a:gd name="connsiteY6" fmla="*/ 17513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89850" h="374650">
                <a:moveTo>
                  <a:pt x="7694930" y="17526"/>
                </a:moveTo>
                <a:cubicBezTo>
                  <a:pt x="7694930" y="119367"/>
                  <a:pt x="7681214" y="201930"/>
                  <a:pt x="7664195" y="201930"/>
                </a:cubicBezTo>
                <a:lnTo>
                  <a:pt x="3872103" y="201930"/>
                </a:lnTo>
                <a:cubicBezTo>
                  <a:pt x="3855084" y="201930"/>
                  <a:pt x="3841369" y="284493"/>
                  <a:pt x="3841369" y="386334"/>
                </a:cubicBezTo>
                <a:cubicBezTo>
                  <a:pt x="3841369" y="284493"/>
                  <a:pt x="3827653" y="201930"/>
                  <a:pt x="3810634" y="201930"/>
                </a:cubicBezTo>
                <a:lnTo>
                  <a:pt x="44704" y="201930"/>
                </a:lnTo>
                <a:cubicBezTo>
                  <a:pt x="27685" y="201930"/>
                  <a:pt x="13970" y="119367"/>
                  <a:pt x="13970" y="17513"/>
                </a:cubicBezTo>
              </a:path>
            </a:pathLst>
          </a:custGeom>
          <a:ln w="60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76183" tIns="38093" rIns="76183" bIns="38093" rtlCol="0" anchor="ctr"/>
          <a:lstStyle/>
          <a:p>
            <a:pPr algn="ctr" defTabSz="76101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1" name="TextBox 133"/>
          <p:cNvSpPr txBox="1"/>
          <p:nvPr/>
        </p:nvSpPr>
        <p:spPr>
          <a:xfrm>
            <a:off x="180698" y="1977481"/>
            <a:ext cx="2042583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31863"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会员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标签开放</a:t>
            </a: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1154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indent="507595"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支持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商家</a:t>
            </a:r>
          </a:p>
          <a:p>
            <a:pPr defTabSz="761012">
              <a:lnSpc>
                <a:spcPts val="967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indent="244781" defTabSz="761012">
              <a:lnSpc>
                <a:spcPct val="109583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围绕商品</a:t>
            </a: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SKU</a:t>
            </a:r>
          </a:p>
          <a:p>
            <a:pPr defTabSz="761012">
              <a:lnSpc>
                <a:spcPts val="970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用户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标签分层分级</a:t>
            </a:r>
          </a:p>
        </p:txBody>
      </p:sp>
      <p:sp>
        <p:nvSpPr>
          <p:cNvPr id="32" name="TextBox 134"/>
          <p:cNvSpPr txBox="1"/>
          <p:nvPr/>
        </p:nvSpPr>
        <p:spPr>
          <a:xfrm>
            <a:off x="2533564" y="1977481"/>
            <a:ext cx="2042583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实时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营销效率开放</a:t>
            </a: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1154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indent="513374"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支持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商家</a:t>
            </a:r>
          </a:p>
          <a:p>
            <a:pPr defTabSz="761012">
              <a:lnSpc>
                <a:spcPts val="967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indent="386538"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购物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车场景</a:t>
            </a:r>
          </a:p>
          <a:p>
            <a:pPr defTabSz="761012">
              <a:lnSpc>
                <a:spcPts val="970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indent="513374"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实时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营销</a:t>
            </a:r>
          </a:p>
        </p:txBody>
      </p:sp>
      <p:sp>
        <p:nvSpPr>
          <p:cNvPr id="33" name="TextBox 135"/>
          <p:cNvSpPr txBox="1"/>
          <p:nvPr/>
        </p:nvSpPr>
        <p:spPr>
          <a:xfrm>
            <a:off x="4959138" y="1977481"/>
            <a:ext cx="2296582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62771"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消费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者特征开放</a:t>
            </a: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1154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indent="634389"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支持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商家</a:t>
            </a:r>
          </a:p>
          <a:p>
            <a:pPr defTabSz="761012">
              <a:lnSpc>
                <a:spcPts val="967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indent="371662" defTabSz="761012">
              <a:lnSpc>
                <a:spcPct val="109583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围绕商品</a:t>
            </a: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SKU</a:t>
            </a:r>
          </a:p>
          <a:p>
            <a:pPr defTabSz="761012">
              <a:lnSpc>
                <a:spcPts val="970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跨品类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用户画像分析</a:t>
            </a:r>
          </a:p>
        </p:txBody>
      </p:sp>
      <p:sp>
        <p:nvSpPr>
          <p:cNvPr id="34" name="TextBox 136"/>
          <p:cNvSpPr txBox="1"/>
          <p:nvPr/>
        </p:nvSpPr>
        <p:spPr>
          <a:xfrm>
            <a:off x="7670924" y="1977481"/>
            <a:ext cx="2296583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52613"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长周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期会员运营</a:t>
            </a: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833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ts val="1154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indent="478136" defTabSz="761012">
              <a:lnSpc>
                <a:spcPct val="109583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30</a:t>
            </a:r>
            <a:r>
              <a:rPr lang="zh-CN" altLang="en-US" b="1" spc="-9" dirty="0">
                <a:solidFill>
                  <a:prstClr val="white"/>
                </a:solidFill>
                <a:latin typeface="微软雅黑"/>
                <a:ea typeface="微软雅黑"/>
              </a:rPr>
              <a:t>天长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周期</a:t>
            </a:r>
          </a:p>
          <a:p>
            <a:pPr defTabSz="761012">
              <a:lnSpc>
                <a:spcPts val="967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indent="126851"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支持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商家指定人群</a:t>
            </a:r>
          </a:p>
          <a:p>
            <a:pPr defTabSz="761012">
              <a:lnSpc>
                <a:spcPts val="970"/>
              </a:lnSpc>
            </a:pPr>
            <a:endParaRPr lang="en-US" sz="1600" dirty="0">
              <a:solidFill>
                <a:prstClr val="white"/>
              </a:solidFill>
            </a:endParaRPr>
          </a:p>
          <a:p>
            <a:pPr defTabSz="761012">
              <a:lnSpc>
                <a:spcPct val="109583"/>
              </a:lnSpc>
            </a:pPr>
            <a:r>
              <a:rPr lang="zh-CN" altLang="en-US" b="1" spc="-4" dirty="0">
                <a:solidFill>
                  <a:prstClr val="white"/>
                </a:solidFill>
                <a:latin typeface="微软雅黑"/>
                <a:ea typeface="微软雅黑"/>
              </a:rPr>
              <a:t>回访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</a:rPr>
              <a:t>、回购行为跟踪</a:t>
            </a:r>
          </a:p>
        </p:txBody>
      </p:sp>
      <p:sp>
        <p:nvSpPr>
          <p:cNvPr id="35" name="TextBox 137"/>
          <p:cNvSpPr txBox="1"/>
          <p:nvPr/>
        </p:nvSpPr>
        <p:spPr>
          <a:xfrm>
            <a:off x="3079831" y="5159759"/>
            <a:ext cx="5196417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61012">
              <a:lnSpc>
                <a:spcPct val="11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/>
                <a:ea typeface="微软雅黑"/>
              </a:rPr>
              <a:t>围绕</a:t>
            </a: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“人”</a:t>
            </a:r>
            <a:r>
              <a:rPr lang="zh-CN" altLang="en-US" sz="1600" spc="-4" dirty="0">
                <a:solidFill>
                  <a:prstClr val="white"/>
                </a:solidFill>
                <a:latin typeface="微软雅黑"/>
                <a:ea typeface="微软雅黑"/>
              </a:rPr>
              <a:t>的精</a:t>
            </a:r>
            <a:r>
              <a:rPr lang="zh-CN" altLang="en-US" sz="1600" dirty="0">
                <a:solidFill>
                  <a:prstClr val="white"/>
                </a:solidFill>
                <a:latin typeface="微软雅黑"/>
                <a:ea typeface="微软雅黑"/>
              </a:rPr>
              <a:t>细化运营，服务好每一位消费者</a:t>
            </a:r>
          </a:p>
        </p:txBody>
      </p:sp>
    </p:spTree>
    <p:extLst>
      <p:ext uri="{BB962C8B-B14F-4D97-AF65-F5344CB8AC3E}">
        <p14:creationId xmlns:p14="http://schemas.microsoft.com/office/powerpoint/2010/main" val="336264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3"/>
          <p:cNvSpPr/>
          <p:nvPr/>
        </p:nvSpPr>
        <p:spPr>
          <a:xfrm>
            <a:off x="8825510" y="1863244"/>
            <a:ext cx="1152131" cy="1736960"/>
          </a:xfrm>
          <a:custGeom>
            <a:avLst/>
            <a:gdLst/>
            <a:ahLst/>
            <a:cxnLst/>
            <a:rect l="l" t="t" r="r" b="b"/>
            <a:pathLst>
              <a:path w="3966845" h="2389504">
                <a:moveTo>
                  <a:pt x="0" y="2389124"/>
                </a:moveTo>
                <a:lnTo>
                  <a:pt x="3966463" y="2389124"/>
                </a:lnTo>
                <a:lnTo>
                  <a:pt x="3966463" y="0"/>
                </a:lnTo>
                <a:lnTo>
                  <a:pt x="0" y="0"/>
                </a:lnTo>
                <a:lnTo>
                  <a:pt x="0" y="2389124"/>
                </a:lnTo>
                <a:close/>
              </a:path>
            </a:pathLst>
          </a:custGeom>
          <a:solidFill>
            <a:srgbClr val="A2DEF4"/>
          </a:solidFill>
        </p:spPr>
        <p:txBody>
          <a:bodyPr wrap="square" lIns="0" tIns="0" rIns="0" bIns="0" rtlCol="0"/>
          <a:lstStyle/>
          <a:p>
            <a:pPr defTabSz="761430"/>
            <a:endParaRPr sz="16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bject 12"/>
          <p:cNvSpPr/>
          <p:nvPr/>
        </p:nvSpPr>
        <p:spPr>
          <a:xfrm>
            <a:off x="8600391" y="4147882"/>
            <a:ext cx="1481876" cy="739957"/>
          </a:xfrm>
          <a:custGeom>
            <a:avLst/>
            <a:gdLst/>
            <a:ahLst/>
            <a:cxnLst/>
            <a:rect l="l" t="t" r="r" b="b"/>
            <a:pathLst>
              <a:path w="4540250" h="1196339">
                <a:moveTo>
                  <a:pt x="0" y="1196340"/>
                </a:moveTo>
                <a:lnTo>
                  <a:pt x="4539742" y="1196340"/>
                </a:lnTo>
                <a:lnTo>
                  <a:pt x="4539742" y="0"/>
                </a:lnTo>
                <a:lnTo>
                  <a:pt x="0" y="0"/>
                </a:lnTo>
                <a:lnTo>
                  <a:pt x="0" y="1196340"/>
                </a:lnTo>
                <a:close/>
              </a:path>
            </a:pathLst>
          </a:custGeom>
          <a:solidFill>
            <a:srgbClr val="D9EFEA"/>
          </a:solidFill>
        </p:spPr>
        <p:txBody>
          <a:bodyPr wrap="square" lIns="0" tIns="0" rIns="0" bIns="0" rtlCol="0"/>
          <a:lstStyle/>
          <a:p>
            <a:pPr defTabSz="761430"/>
            <a:endParaRPr sz="16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19765" y="3287623"/>
            <a:ext cx="506521" cy="63500"/>
            <a:chOff x="2459947" y="3145535"/>
            <a:chExt cx="455869" cy="57150"/>
          </a:xfrm>
        </p:grpSpPr>
        <p:sp>
          <p:nvSpPr>
            <p:cNvPr id="9" name="object 17"/>
            <p:cNvSpPr/>
            <p:nvPr/>
          </p:nvSpPr>
          <p:spPr>
            <a:xfrm>
              <a:off x="2459947" y="3145535"/>
              <a:ext cx="56674" cy="57150"/>
            </a:xfrm>
            <a:custGeom>
              <a:avLst/>
              <a:gdLst/>
              <a:ahLst/>
              <a:cxnLst/>
              <a:rect l="l" t="t" r="r" b="b"/>
              <a:pathLst>
                <a:path w="75564" h="76200">
                  <a:moveTo>
                    <a:pt x="38100" y="0"/>
                  </a:moveTo>
                  <a:lnTo>
                    <a:pt x="23240" y="3047"/>
                  </a:lnTo>
                  <a:lnTo>
                    <a:pt x="11175" y="11175"/>
                  </a:lnTo>
                  <a:lnTo>
                    <a:pt x="3048" y="23240"/>
                  </a:lnTo>
                  <a:lnTo>
                    <a:pt x="0" y="38100"/>
                  </a:lnTo>
                  <a:lnTo>
                    <a:pt x="3048" y="52958"/>
                  </a:lnTo>
                  <a:lnTo>
                    <a:pt x="11175" y="65024"/>
                  </a:lnTo>
                  <a:lnTo>
                    <a:pt x="23240" y="73151"/>
                  </a:lnTo>
                  <a:lnTo>
                    <a:pt x="38100" y="76200"/>
                  </a:lnTo>
                  <a:lnTo>
                    <a:pt x="52959" y="73151"/>
                  </a:lnTo>
                  <a:lnTo>
                    <a:pt x="65150" y="65024"/>
                  </a:lnTo>
                  <a:lnTo>
                    <a:pt x="73278" y="52958"/>
                  </a:lnTo>
                  <a:lnTo>
                    <a:pt x="75057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5057" y="31750"/>
                  </a:lnTo>
                  <a:lnTo>
                    <a:pt x="73278" y="23240"/>
                  </a:lnTo>
                  <a:lnTo>
                    <a:pt x="65150" y="11175"/>
                  </a:lnTo>
                  <a:lnTo>
                    <a:pt x="52959" y="304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object 19"/>
            <p:cNvSpPr/>
            <p:nvPr/>
          </p:nvSpPr>
          <p:spPr>
            <a:xfrm>
              <a:off x="2488528" y="3169349"/>
              <a:ext cx="29051" cy="9525"/>
            </a:xfrm>
            <a:custGeom>
              <a:avLst/>
              <a:gdLst/>
              <a:ahLst/>
              <a:cxnLst/>
              <a:rect l="l" t="t" r="r" b="b"/>
              <a:pathLst>
                <a:path w="38735" h="12700">
                  <a:moveTo>
                    <a:pt x="3695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957" y="12700"/>
                  </a:lnTo>
                  <a:lnTo>
                    <a:pt x="38226" y="6350"/>
                  </a:lnTo>
                  <a:lnTo>
                    <a:pt x="3695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object 20"/>
            <p:cNvSpPr/>
            <p:nvPr/>
          </p:nvSpPr>
          <p:spPr>
            <a:xfrm>
              <a:off x="2516797" y="3176111"/>
              <a:ext cx="398621" cy="0"/>
            </a:xfrm>
            <a:custGeom>
              <a:avLst/>
              <a:gdLst/>
              <a:ahLst/>
              <a:cxnLst/>
              <a:rect l="l" t="t" r="r" b="b"/>
              <a:pathLst>
                <a:path w="531495">
                  <a:moveTo>
                    <a:pt x="0" y="0"/>
                  </a:moveTo>
                  <a:lnTo>
                    <a:pt x="530910" y="0"/>
                  </a:lnTo>
                </a:path>
              </a:pathLst>
            </a:custGeom>
            <a:ln w="63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object 21"/>
            <p:cNvSpPr/>
            <p:nvPr/>
          </p:nvSpPr>
          <p:spPr>
            <a:xfrm>
              <a:off x="2516645" y="3171349"/>
              <a:ext cx="398621" cy="0"/>
            </a:xfrm>
            <a:custGeom>
              <a:avLst/>
              <a:gdLst/>
              <a:ahLst/>
              <a:cxnLst/>
              <a:rect l="l" t="t" r="r" b="b"/>
              <a:pathLst>
                <a:path w="531495">
                  <a:moveTo>
                    <a:pt x="0" y="0"/>
                  </a:moveTo>
                  <a:lnTo>
                    <a:pt x="531317" y="0"/>
                  </a:lnTo>
                </a:path>
              </a:pathLst>
            </a:custGeom>
            <a:ln w="63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object 23"/>
            <p:cNvSpPr/>
            <p:nvPr/>
          </p:nvSpPr>
          <p:spPr>
            <a:xfrm>
              <a:off x="2459947" y="3145535"/>
              <a:ext cx="56674" cy="57150"/>
            </a:xfrm>
            <a:custGeom>
              <a:avLst/>
              <a:gdLst/>
              <a:ahLst/>
              <a:cxnLst/>
              <a:rect l="l" t="t" r="r" b="b"/>
              <a:pathLst>
                <a:path w="75564" h="76200">
                  <a:moveTo>
                    <a:pt x="38100" y="0"/>
                  </a:moveTo>
                  <a:lnTo>
                    <a:pt x="23240" y="3047"/>
                  </a:lnTo>
                  <a:lnTo>
                    <a:pt x="11175" y="11175"/>
                  </a:lnTo>
                  <a:lnTo>
                    <a:pt x="3048" y="23240"/>
                  </a:lnTo>
                  <a:lnTo>
                    <a:pt x="0" y="38100"/>
                  </a:lnTo>
                  <a:lnTo>
                    <a:pt x="3048" y="52958"/>
                  </a:lnTo>
                  <a:lnTo>
                    <a:pt x="11175" y="65024"/>
                  </a:lnTo>
                  <a:lnTo>
                    <a:pt x="23240" y="73151"/>
                  </a:lnTo>
                  <a:lnTo>
                    <a:pt x="38100" y="76200"/>
                  </a:lnTo>
                  <a:lnTo>
                    <a:pt x="52959" y="73151"/>
                  </a:lnTo>
                  <a:lnTo>
                    <a:pt x="65150" y="65024"/>
                  </a:lnTo>
                  <a:lnTo>
                    <a:pt x="73278" y="52958"/>
                  </a:lnTo>
                  <a:lnTo>
                    <a:pt x="75057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5057" y="31750"/>
                  </a:lnTo>
                  <a:lnTo>
                    <a:pt x="73278" y="23240"/>
                  </a:lnTo>
                  <a:lnTo>
                    <a:pt x="65150" y="11175"/>
                  </a:lnTo>
                  <a:lnTo>
                    <a:pt x="52959" y="3047"/>
                  </a:lnTo>
                  <a:lnTo>
                    <a:pt x="38100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object 25"/>
            <p:cNvSpPr/>
            <p:nvPr/>
          </p:nvSpPr>
          <p:spPr>
            <a:xfrm>
              <a:off x="2488528" y="3169349"/>
              <a:ext cx="29051" cy="9525"/>
            </a:xfrm>
            <a:custGeom>
              <a:avLst/>
              <a:gdLst/>
              <a:ahLst/>
              <a:cxnLst/>
              <a:rect l="l" t="t" r="r" b="b"/>
              <a:pathLst>
                <a:path w="38735" h="12700">
                  <a:moveTo>
                    <a:pt x="3695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957" y="12700"/>
                  </a:lnTo>
                  <a:lnTo>
                    <a:pt x="38226" y="6350"/>
                  </a:lnTo>
                  <a:lnTo>
                    <a:pt x="36957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object 26"/>
            <p:cNvSpPr/>
            <p:nvPr/>
          </p:nvSpPr>
          <p:spPr>
            <a:xfrm>
              <a:off x="2516242" y="3169349"/>
              <a:ext cx="399574" cy="9525"/>
            </a:xfrm>
            <a:custGeom>
              <a:avLst/>
              <a:gdLst/>
              <a:ahLst/>
              <a:cxnLst/>
              <a:rect l="l" t="t" r="r" b="b"/>
              <a:pathLst>
                <a:path w="532764" h="12700">
                  <a:moveTo>
                    <a:pt x="532383" y="0"/>
                  </a:moveTo>
                  <a:lnTo>
                    <a:pt x="0" y="0"/>
                  </a:lnTo>
                  <a:lnTo>
                    <a:pt x="1269" y="6350"/>
                  </a:lnTo>
                  <a:lnTo>
                    <a:pt x="0" y="12700"/>
                  </a:lnTo>
                  <a:lnTo>
                    <a:pt x="532383" y="12700"/>
                  </a:lnTo>
                  <a:lnTo>
                    <a:pt x="531113" y="6350"/>
                  </a:lnTo>
                  <a:lnTo>
                    <a:pt x="532383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39663" y="4423011"/>
            <a:ext cx="1564498" cy="63500"/>
            <a:chOff x="1508761" y="4097655"/>
            <a:chExt cx="1734983" cy="57150"/>
          </a:xfrm>
        </p:grpSpPr>
        <p:sp>
          <p:nvSpPr>
            <p:cNvPr id="17" name="object 28"/>
            <p:cNvSpPr/>
            <p:nvPr/>
          </p:nvSpPr>
          <p:spPr>
            <a:xfrm>
              <a:off x="1508761" y="4097655"/>
              <a:ext cx="56198" cy="57150"/>
            </a:xfrm>
            <a:custGeom>
              <a:avLst/>
              <a:gdLst/>
              <a:ahLst/>
              <a:cxnLst/>
              <a:rect l="l" t="t" r="r" b="b"/>
              <a:pathLst>
                <a:path w="74930" h="76200">
                  <a:moveTo>
                    <a:pt x="38100" y="0"/>
                  </a:moveTo>
                  <a:lnTo>
                    <a:pt x="23240" y="3048"/>
                  </a:lnTo>
                  <a:lnTo>
                    <a:pt x="11175" y="11176"/>
                  </a:lnTo>
                  <a:lnTo>
                    <a:pt x="3047" y="23241"/>
                  </a:lnTo>
                  <a:lnTo>
                    <a:pt x="0" y="38100"/>
                  </a:lnTo>
                  <a:lnTo>
                    <a:pt x="3047" y="52959"/>
                  </a:lnTo>
                  <a:lnTo>
                    <a:pt x="11175" y="65024"/>
                  </a:lnTo>
                  <a:lnTo>
                    <a:pt x="23240" y="73152"/>
                  </a:lnTo>
                  <a:lnTo>
                    <a:pt x="38100" y="76200"/>
                  </a:lnTo>
                  <a:lnTo>
                    <a:pt x="52958" y="73152"/>
                  </a:lnTo>
                  <a:lnTo>
                    <a:pt x="65024" y="65024"/>
                  </a:lnTo>
                  <a:lnTo>
                    <a:pt x="73151" y="52959"/>
                  </a:lnTo>
                  <a:lnTo>
                    <a:pt x="7493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30" y="31750"/>
                  </a:lnTo>
                  <a:lnTo>
                    <a:pt x="73151" y="23241"/>
                  </a:lnTo>
                  <a:lnTo>
                    <a:pt x="65024" y="11176"/>
                  </a:lnTo>
                  <a:lnTo>
                    <a:pt x="52958" y="304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object 30"/>
            <p:cNvSpPr/>
            <p:nvPr/>
          </p:nvSpPr>
          <p:spPr>
            <a:xfrm>
              <a:off x="1537334" y="4121467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3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30" y="12700"/>
                  </a:lnTo>
                  <a:lnTo>
                    <a:pt x="38100" y="6350"/>
                  </a:lnTo>
                  <a:lnTo>
                    <a:pt x="3683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object 31"/>
            <p:cNvSpPr/>
            <p:nvPr/>
          </p:nvSpPr>
          <p:spPr>
            <a:xfrm>
              <a:off x="1565439" y="4128611"/>
              <a:ext cx="1677829" cy="0"/>
            </a:xfrm>
            <a:custGeom>
              <a:avLst/>
              <a:gdLst/>
              <a:ahLst/>
              <a:cxnLst/>
              <a:rect l="l" t="t" r="r" b="b"/>
              <a:pathLst>
                <a:path w="2237104">
                  <a:moveTo>
                    <a:pt x="0" y="0"/>
                  </a:moveTo>
                  <a:lnTo>
                    <a:pt x="2236596" y="0"/>
                  </a:lnTo>
                </a:path>
              </a:pathLst>
            </a:custGeom>
            <a:ln w="63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object 32"/>
            <p:cNvSpPr/>
            <p:nvPr/>
          </p:nvSpPr>
          <p:spPr>
            <a:xfrm>
              <a:off x="1565439" y="4123849"/>
              <a:ext cx="1677829" cy="0"/>
            </a:xfrm>
            <a:custGeom>
              <a:avLst/>
              <a:gdLst/>
              <a:ahLst/>
              <a:cxnLst/>
              <a:rect l="l" t="t" r="r" b="b"/>
              <a:pathLst>
                <a:path w="2237104">
                  <a:moveTo>
                    <a:pt x="0" y="0"/>
                  </a:moveTo>
                  <a:lnTo>
                    <a:pt x="2236597" y="0"/>
                  </a:lnTo>
                </a:path>
              </a:pathLst>
            </a:custGeom>
            <a:ln w="63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object 34"/>
            <p:cNvSpPr/>
            <p:nvPr/>
          </p:nvSpPr>
          <p:spPr>
            <a:xfrm>
              <a:off x="1508761" y="4097655"/>
              <a:ext cx="56198" cy="57150"/>
            </a:xfrm>
            <a:custGeom>
              <a:avLst/>
              <a:gdLst/>
              <a:ahLst/>
              <a:cxnLst/>
              <a:rect l="l" t="t" r="r" b="b"/>
              <a:pathLst>
                <a:path w="74930" h="76200">
                  <a:moveTo>
                    <a:pt x="38100" y="0"/>
                  </a:moveTo>
                  <a:lnTo>
                    <a:pt x="23240" y="3048"/>
                  </a:lnTo>
                  <a:lnTo>
                    <a:pt x="11175" y="11176"/>
                  </a:lnTo>
                  <a:lnTo>
                    <a:pt x="3047" y="23241"/>
                  </a:lnTo>
                  <a:lnTo>
                    <a:pt x="0" y="38100"/>
                  </a:lnTo>
                  <a:lnTo>
                    <a:pt x="3047" y="52959"/>
                  </a:lnTo>
                  <a:lnTo>
                    <a:pt x="11175" y="65024"/>
                  </a:lnTo>
                  <a:lnTo>
                    <a:pt x="23240" y="73152"/>
                  </a:lnTo>
                  <a:lnTo>
                    <a:pt x="38100" y="76200"/>
                  </a:lnTo>
                  <a:lnTo>
                    <a:pt x="52958" y="73152"/>
                  </a:lnTo>
                  <a:lnTo>
                    <a:pt x="65024" y="65024"/>
                  </a:lnTo>
                  <a:lnTo>
                    <a:pt x="73151" y="52959"/>
                  </a:lnTo>
                  <a:lnTo>
                    <a:pt x="7493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30" y="31750"/>
                  </a:lnTo>
                  <a:lnTo>
                    <a:pt x="73151" y="23241"/>
                  </a:lnTo>
                  <a:lnTo>
                    <a:pt x="65024" y="11176"/>
                  </a:lnTo>
                  <a:lnTo>
                    <a:pt x="52958" y="3048"/>
                  </a:lnTo>
                  <a:lnTo>
                    <a:pt x="38100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object 36"/>
            <p:cNvSpPr/>
            <p:nvPr/>
          </p:nvSpPr>
          <p:spPr>
            <a:xfrm>
              <a:off x="1537334" y="4121467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3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30" y="12700"/>
                  </a:lnTo>
                  <a:lnTo>
                    <a:pt x="38100" y="6350"/>
                  </a:lnTo>
                  <a:lnTo>
                    <a:pt x="36830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object 37"/>
            <p:cNvSpPr/>
            <p:nvPr/>
          </p:nvSpPr>
          <p:spPr>
            <a:xfrm>
              <a:off x="1564963" y="4121467"/>
              <a:ext cx="1678781" cy="9525"/>
            </a:xfrm>
            <a:custGeom>
              <a:avLst/>
              <a:gdLst/>
              <a:ahLst/>
              <a:cxnLst/>
              <a:rect l="l" t="t" r="r" b="b"/>
              <a:pathLst>
                <a:path w="2238375" h="12700">
                  <a:moveTo>
                    <a:pt x="-4572" y="6350"/>
                  </a:moveTo>
                  <a:lnTo>
                    <a:pt x="2242439" y="6350"/>
                  </a:lnTo>
                </a:path>
              </a:pathLst>
            </a:custGeom>
            <a:ln w="21843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object 39"/>
          <p:cNvSpPr txBox="1"/>
          <p:nvPr/>
        </p:nvSpPr>
        <p:spPr>
          <a:xfrm>
            <a:off x="889720" y="1794152"/>
            <a:ext cx="2552511" cy="272831"/>
          </a:xfrm>
          <a:prstGeom prst="rect">
            <a:avLst/>
          </a:prstGeom>
        </p:spPr>
        <p:txBody>
          <a:bodyPr vert="horz" wrap="square" lIns="0" tIns="11112" rIns="0" bIns="0" rtlCol="0">
            <a:spAutoFit/>
          </a:bodyPr>
          <a:lstStyle/>
          <a:p>
            <a:pPr marL="10583" defTabSz="761430">
              <a:spcBef>
                <a:spcPts val="88"/>
              </a:spcBef>
            </a:pPr>
            <a:r>
              <a:rPr lang="zh-CN" altLang="en-US" sz="1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Noto Sans CJK JP Regular"/>
              </a:rPr>
              <a:t>分众</a:t>
            </a:r>
            <a:r>
              <a:rPr lang="en-US" altLang="zh-CN" sz="1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Noto Sans CJK JP Regular"/>
              </a:rPr>
              <a:t>/</a:t>
            </a:r>
            <a:r>
              <a:rPr lang="zh-CN" altLang="en-US" sz="1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Noto Sans CJK JP Regular"/>
              </a:rPr>
              <a:t>候车亭等广告投放</a:t>
            </a:r>
            <a:endParaRPr sz="17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Noto Sans CJK JP Regular"/>
            </a:endParaRPr>
          </a:p>
        </p:txBody>
      </p:sp>
      <p:sp>
        <p:nvSpPr>
          <p:cNvPr id="25" name="object 40"/>
          <p:cNvSpPr txBox="1"/>
          <p:nvPr/>
        </p:nvSpPr>
        <p:spPr>
          <a:xfrm>
            <a:off x="8563955" y="1478264"/>
            <a:ext cx="1503070" cy="272831"/>
          </a:xfrm>
          <a:prstGeom prst="rect">
            <a:avLst/>
          </a:prstGeom>
        </p:spPr>
        <p:txBody>
          <a:bodyPr vert="horz" wrap="square" lIns="0" tIns="11112" rIns="0" bIns="0" rtlCol="0">
            <a:spAutoFit/>
          </a:bodyPr>
          <a:lstStyle/>
          <a:p>
            <a:pPr marL="10583" defTabSz="761430">
              <a:spcBef>
                <a:spcPts val="88"/>
              </a:spcBef>
            </a:pPr>
            <a:r>
              <a:rPr sz="1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Noto Sans CJK JP Regular"/>
              </a:rPr>
              <a:t>在线购物体验</a:t>
            </a:r>
            <a:endParaRPr sz="17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Noto Sans CJK JP Regular"/>
            </a:endParaRPr>
          </a:p>
        </p:txBody>
      </p:sp>
      <p:sp>
        <p:nvSpPr>
          <p:cNvPr id="26" name="object 44"/>
          <p:cNvSpPr txBox="1"/>
          <p:nvPr/>
        </p:nvSpPr>
        <p:spPr>
          <a:xfrm>
            <a:off x="8280356" y="3757637"/>
            <a:ext cx="1930400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430">
              <a:spcBef>
                <a:spcPts val="83"/>
              </a:spcBef>
            </a:pPr>
            <a:r>
              <a:rPr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Noto Sans CJK JP Regular"/>
              </a:rPr>
              <a:t>会员管理，优惠促购</a:t>
            </a:r>
            <a:endParaRPr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Noto Sans CJK JP Regular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169730" y="3342876"/>
            <a:ext cx="577638" cy="63500"/>
            <a:chOff x="7478929" y="3125533"/>
            <a:chExt cx="519874" cy="57150"/>
          </a:xfrm>
        </p:grpSpPr>
        <p:sp>
          <p:nvSpPr>
            <p:cNvPr id="28" name="object 45"/>
            <p:cNvSpPr/>
            <p:nvPr/>
          </p:nvSpPr>
          <p:spPr>
            <a:xfrm>
              <a:off x="7478929" y="3125533"/>
              <a:ext cx="56198" cy="5715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38100" y="0"/>
                  </a:moveTo>
                  <a:lnTo>
                    <a:pt x="23240" y="3048"/>
                  </a:lnTo>
                  <a:lnTo>
                    <a:pt x="11175" y="11176"/>
                  </a:lnTo>
                  <a:lnTo>
                    <a:pt x="3048" y="23241"/>
                  </a:lnTo>
                  <a:lnTo>
                    <a:pt x="0" y="38100"/>
                  </a:lnTo>
                  <a:lnTo>
                    <a:pt x="3048" y="52959"/>
                  </a:lnTo>
                  <a:lnTo>
                    <a:pt x="11175" y="65024"/>
                  </a:lnTo>
                  <a:lnTo>
                    <a:pt x="23240" y="73152"/>
                  </a:lnTo>
                  <a:lnTo>
                    <a:pt x="38100" y="76200"/>
                  </a:lnTo>
                  <a:lnTo>
                    <a:pt x="52959" y="73152"/>
                  </a:lnTo>
                  <a:lnTo>
                    <a:pt x="65150" y="65024"/>
                  </a:lnTo>
                  <a:lnTo>
                    <a:pt x="73278" y="52959"/>
                  </a:lnTo>
                  <a:lnTo>
                    <a:pt x="7492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9" y="31750"/>
                  </a:lnTo>
                  <a:lnTo>
                    <a:pt x="73278" y="23241"/>
                  </a:lnTo>
                  <a:lnTo>
                    <a:pt x="65150" y="11176"/>
                  </a:lnTo>
                  <a:lnTo>
                    <a:pt x="52959" y="304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object 46"/>
            <p:cNvSpPr/>
            <p:nvPr/>
          </p:nvSpPr>
          <p:spPr>
            <a:xfrm>
              <a:off x="7941557" y="3125533"/>
              <a:ext cx="56292" cy="571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object 47"/>
            <p:cNvSpPr/>
            <p:nvPr/>
          </p:nvSpPr>
          <p:spPr>
            <a:xfrm>
              <a:off x="7507508" y="3149346"/>
              <a:ext cx="29051" cy="9525"/>
            </a:xfrm>
            <a:custGeom>
              <a:avLst/>
              <a:gdLst/>
              <a:ahLst/>
              <a:cxnLst/>
              <a:rect l="l" t="t" r="r" b="b"/>
              <a:pathLst>
                <a:path w="38735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226" y="6350"/>
                  </a:lnTo>
                  <a:lnTo>
                    <a:pt x="3682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object 48"/>
            <p:cNvSpPr/>
            <p:nvPr/>
          </p:nvSpPr>
          <p:spPr>
            <a:xfrm>
              <a:off x="7535126" y="3154108"/>
              <a:ext cx="407670" cy="0"/>
            </a:xfrm>
            <a:custGeom>
              <a:avLst/>
              <a:gdLst/>
              <a:ahLst/>
              <a:cxnLst/>
              <a:rect l="l" t="t" r="r" b="b"/>
              <a:pathLst>
                <a:path w="543559">
                  <a:moveTo>
                    <a:pt x="0" y="0"/>
                  </a:moveTo>
                  <a:lnTo>
                    <a:pt x="543306" y="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object 49"/>
            <p:cNvSpPr/>
            <p:nvPr/>
          </p:nvSpPr>
          <p:spPr>
            <a:xfrm>
              <a:off x="7970228" y="3149346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100" y="6350"/>
                  </a:lnTo>
                  <a:lnTo>
                    <a:pt x="3682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object 50"/>
            <p:cNvSpPr/>
            <p:nvPr/>
          </p:nvSpPr>
          <p:spPr>
            <a:xfrm>
              <a:off x="7478929" y="3125533"/>
              <a:ext cx="56198" cy="5715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38100" y="0"/>
                  </a:moveTo>
                  <a:lnTo>
                    <a:pt x="23240" y="3048"/>
                  </a:lnTo>
                  <a:lnTo>
                    <a:pt x="11175" y="11176"/>
                  </a:lnTo>
                  <a:lnTo>
                    <a:pt x="3048" y="23241"/>
                  </a:lnTo>
                  <a:lnTo>
                    <a:pt x="0" y="38100"/>
                  </a:lnTo>
                  <a:lnTo>
                    <a:pt x="3048" y="52959"/>
                  </a:lnTo>
                  <a:lnTo>
                    <a:pt x="11175" y="65024"/>
                  </a:lnTo>
                  <a:lnTo>
                    <a:pt x="23240" y="73152"/>
                  </a:lnTo>
                  <a:lnTo>
                    <a:pt x="38100" y="76200"/>
                  </a:lnTo>
                  <a:lnTo>
                    <a:pt x="52959" y="73152"/>
                  </a:lnTo>
                  <a:lnTo>
                    <a:pt x="65150" y="65024"/>
                  </a:lnTo>
                  <a:lnTo>
                    <a:pt x="73278" y="52959"/>
                  </a:lnTo>
                  <a:lnTo>
                    <a:pt x="7492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9" y="31750"/>
                  </a:lnTo>
                  <a:lnTo>
                    <a:pt x="73278" y="23241"/>
                  </a:lnTo>
                  <a:lnTo>
                    <a:pt x="65150" y="11176"/>
                  </a:lnTo>
                  <a:lnTo>
                    <a:pt x="52959" y="3048"/>
                  </a:lnTo>
                  <a:lnTo>
                    <a:pt x="38100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object 51"/>
            <p:cNvSpPr/>
            <p:nvPr/>
          </p:nvSpPr>
          <p:spPr>
            <a:xfrm>
              <a:off x="7941558" y="3125533"/>
              <a:ext cx="56674" cy="57150"/>
            </a:xfrm>
            <a:custGeom>
              <a:avLst/>
              <a:gdLst/>
              <a:ahLst/>
              <a:cxnLst/>
              <a:rect l="l" t="t" r="r" b="b"/>
              <a:pathLst>
                <a:path w="75565" h="76200">
                  <a:moveTo>
                    <a:pt x="38226" y="0"/>
                  </a:moveTo>
                  <a:lnTo>
                    <a:pt x="23368" y="3048"/>
                  </a:lnTo>
                  <a:lnTo>
                    <a:pt x="11175" y="11176"/>
                  </a:lnTo>
                  <a:lnTo>
                    <a:pt x="3048" y="23241"/>
                  </a:lnTo>
                  <a:lnTo>
                    <a:pt x="0" y="38100"/>
                  </a:lnTo>
                  <a:lnTo>
                    <a:pt x="3048" y="52959"/>
                  </a:lnTo>
                  <a:lnTo>
                    <a:pt x="11175" y="65024"/>
                  </a:lnTo>
                  <a:lnTo>
                    <a:pt x="23368" y="73152"/>
                  </a:lnTo>
                  <a:lnTo>
                    <a:pt x="38226" y="76200"/>
                  </a:lnTo>
                  <a:lnTo>
                    <a:pt x="53085" y="73152"/>
                  </a:lnTo>
                  <a:lnTo>
                    <a:pt x="65150" y="65024"/>
                  </a:lnTo>
                  <a:lnTo>
                    <a:pt x="73278" y="52959"/>
                  </a:lnTo>
                  <a:lnTo>
                    <a:pt x="75056" y="44450"/>
                  </a:lnTo>
                  <a:lnTo>
                    <a:pt x="38226" y="44450"/>
                  </a:lnTo>
                  <a:lnTo>
                    <a:pt x="38226" y="31750"/>
                  </a:lnTo>
                  <a:lnTo>
                    <a:pt x="75056" y="31750"/>
                  </a:lnTo>
                  <a:lnTo>
                    <a:pt x="73278" y="23241"/>
                  </a:lnTo>
                  <a:lnTo>
                    <a:pt x="65150" y="11176"/>
                  </a:lnTo>
                  <a:lnTo>
                    <a:pt x="53085" y="3048"/>
                  </a:lnTo>
                  <a:lnTo>
                    <a:pt x="38226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object 52"/>
            <p:cNvSpPr/>
            <p:nvPr/>
          </p:nvSpPr>
          <p:spPr>
            <a:xfrm>
              <a:off x="7507508" y="3149346"/>
              <a:ext cx="29051" cy="9525"/>
            </a:xfrm>
            <a:custGeom>
              <a:avLst/>
              <a:gdLst/>
              <a:ahLst/>
              <a:cxnLst/>
              <a:rect l="l" t="t" r="r" b="b"/>
              <a:pathLst>
                <a:path w="38735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226" y="6350"/>
                  </a:lnTo>
                  <a:lnTo>
                    <a:pt x="36829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object 53"/>
            <p:cNvSpPr/>
            <p:nvPr/>
          </p:nvSpPr>
          <p:spPr>
            <a:xfrm>
              <a:off x="7535126" y="3149346"/>
              <a:ext cx="407670" cy="9525"/>
            </a:xfrm>
            <a:custGeom>
              <a:avLst/>
              <a:gdLst/>
              <a:ahLst/>
              <a:cxnLst/>
              <a:rect l="l" t="t" r="r" b="b"/>
              <a:pathLst>
                <a:path w="543559" h="12700">
                  <a:moveTo>
                    <a:pt x="543306" y="0"/>
                  </a:moveTo>
                  <a:lnTo>
                    <a:pt x="0" y="0"/>
                  </a:lnTo>
                  <a:lnTo>
                    <a:pt x="1397" y="6350"/>
                  </a:lnTo>
                  <a:lnTo>
                    <a:pt x="0" y="12700"/>
                  </a:lnTo>
                  <a:lnTo>
                    <a:pt x="543306" y="12700"/>
                  </a:lnTo>
                  <a:lnTo>
                    <a:pt x="541909" y="6350"/>
                  </a:lnTo>
                  <a:lnTo>
                    <a:pt x="543306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object 54"/>
            <p:cNvSpPr/>
            <p:nvPr/>
          </p:nvSpPr>
          <p:spPr>
            <a:xfrm>
              <a:off x="7970228" y="3149346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100" y="6350"/>
                  </a:lnTo>
                  <a:lnTo>
                    <a:pt x="36829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176080" y="4353794"/>
            <a:ext cx="458258" cy="63500"/>
            <a:chOff x="7484644" y="4035360"/>
            <a:chExt cx="412432" cy="57150"/>
          </a:xfrm>
        </p:grpSpPr>
        <p:sp>
          <p:nvSpPr>
            <p:cNvPr id="39" name="object 57"/>
            <p:cNvSpPr/>
            <p:nvPr/>
          </p:nvSpPr>
          <p:spPr>
            <a:xfrm>
              <a:off x="7484644" y="4035360"/>
              <a:ext cx="56198" cy="5715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38100" y="0"/>
                  </a:moveTo>
                  <a:lnTo>
                    <a:pt x="23241" y="3047"/>
                  </a:lnTo>
                  <a:lnTo>
                    <a:pt x="11175" y="11175"/>
                  </a:lnTo>
                  <a:lnTo>
                    <a:pt x="3048" y="23240"/>
                  </a:lnTo>
                  <a:lnTo>
                    <a:pt x="0" y="38100"/>
                  </a:lnTo>
                  <a:lnTo>
                    <a:pt x="3048" y="52958"/>
                  </a:lnTo>
                  <a:lnTo>
                    <a:pt x="11175" y="65023"/>
                  </a:lnTo>
                  <a:lnTo>
                    <a:pt x="23241" y="73151"/>
                  </a:lnTo>
                  <a:lnTo>
                    <a:pt x="38100" y="76200"/>
                  </a:lnTo>
                  <a:lnTo>
                    <a:pt x="52959" y="73151"/>
                  </a:lnTo>
                  <a:lnTo>
                    <a:pt x="65024" y="65023"/>
                  </a:lnTo>
                  <a:lnTo>
                    <a:pt x="73151" y="52958"/>
                  </a:lnTo>
                  <a:lnTo>
                    <a:pt x="7492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9" y="31750"/>
                  </a:lnTo>
                  <a:lnTo>
                    <a:pt x="73151" y="23240"/>
                  </a:lnTo>
                  <a:lnTo>
                    <a:pt x="65024" y="11175"/>
                  </a:lnTo>
                  <a:lnTo>
                    <a:pt x="52959" y="304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object 58"/>
            <p:cNvSpPr/>
            <p:nvPr/>
          </p:nvSpPr>
          <p:spPr>
            <a:xfrm>
              <a:off x="7839931" y="4035360"/>
              <a:ext cx="56197" cy="571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object 59"/>
            <p:cNvSpPr/>
            <p:nvPr/>
          </p:nvSpPr>
          <p:spPr>
            <a:xfrm>
              <a:off x="7513217" y="4059174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100" y="6350"/>
                  </a:lnTo>
                  <a:lnTo>
                    <a:pt x="3682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object 60"/>
            <p:cNvSpPr/>
            <p:nvPr/>
          </p:nvSpPr>
          <p:spPr>
            <a:xfrm>
              <a:off x="7540840" y="4063935"/>
              <a:ext cx="300038" cy="0"/>
            </a:xfrm>
            <a:custGeom>
              <a:avLst/>
              <a:gdLst/>
              <a:ahLst/>
              <a:cxnLst/>
              <a:rect l="l" t="t" r="r" b="b"/>
              <a:pathLst>
                <a:path w="400050">
                  <a:moveTo>
                    <a:pt x="0" y="0"/>
                  </a:moveTo>
                  <a:lnTo>
                    <a:pt x="400050" y="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object 61"/>
            <p:cNvSpPr/>
            <p:nvPr/>
          </p:nvSpPr>
          <p:spPr>
            <a:xfrm>
              <a:off x="7868501" y="4059174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100" y="6350"/>
                  </a:lnTo>
                  <a:lnTo>
                    <a:pt x="3682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object 62"/>
            <p:cNvSpPr/>
            <p:nvPr/>
          </p:nvSpPr>
          <p:spPr>
            <a:xfrm>
              <a:off x="7484644" y="4035360"/>
              <a:ext cx="56198" cy="5715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38100" y="0"/>
                  </a:moveTo>
                  <a:lnTo>
                    <a:pt x="23241" y="3047"/>
                  </a:lnTo>
                  <a:lnTo>
                    <a:pt x="11175" y="11175"/>
                  </a:lnTo>
                  <a:lnTo>
                    <a:pt x="3048" y="23240"/>
                  </a:lnTo>
                  <a:lnTo>
                    <a:pt x="0" y="38100"/>
                  </a:lnTo>
                  <a:lnTo>
                    <a:pt x="3048" y="52958"/>
                  </a:lnTo>
                  <a:lnTo>
                    <a:pt x="11175" y="65023"/>
                  </a:lnTo>
                  <a:lnTo>
                    <a:pt x="23241" y="73151"/>
                  </a:lnTo>
                  <a:lnTo>
                    <a:pt x="38100" y="76200"/>
                  </a:lnTo>
                  <a:lnTo>
                    <a:pt x="52959" y="73151"/>
                  </a:lnTo>
                  <a:lnTo>
                    <a:pt x="65024" y="65023"/>
                  </a:lnTo>
                  <a:lnTo>
                    <a:pt x="73151" y="52958"/>
                  </a:lnTo>
                  <a:lnTo>
                    <a:pt x="7492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9" y="31750"/>
                  </a:lnTo>
                  <a:lnTo>
                    <a:pt x="73151" y="23240"/>
                  </a:lnTo>
                  <a:lnTo>
                    <a:pt x="65024" y="11175"/>
                  </a:lnTo>
                  <a:lnTo>
                    <a:pt x="52959" y="3047"/>
                  </a:lnTo>
                  <a:lnTo>
                    <a:pt x="38100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object 63"/>
            <p:cNvSpPr/>
            <p:nvPr/>
          </p:nvSpPr>
          <p:spPr>
            <a:xfrm>
              <a:off x="7839925" y="4035360"/>
              <a:ext cx="56198" cy="5715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38100" y="0"/>
                  </a:moveTo>
                  <a:lnTo>
                    <a:pt x="23240" y="3047"/>
                  </a:lnTo>
                  <a:lnTo>
                    <a:pt x="11175" y="11175"/>
                  </a:lnTo>
                  <a:lnTo>
                    <a:pt x="3048" y="23240"/>
                  </a:lnTo>
                  <a:lnTo>
                    <a:pt x="0" y="38100"/>
                  </a:lnTo>
                  <a:lnTo>
                    <a:pt x="3048" y="52958"/>
                  </a:lnTo>
                  <a:lnTo>
                    <a:pt x="11175" y="65023"/>
                  </a:lnTo>
                  <a:lnTo>
                    <a:pt x="23240" y="73151"/>
                  </a:lnTo>
                  <a:lnTo>
                    <a:pt x="38100" y="76200"/>
                  </a:lnTo>
                  <a:lnTo>
                    <a:pt x="52958" y="73151"/>
                  </a:lnTo>
                  <a:lnTo>
                    <a:pt x="65024" y="65023"/>
                  </a:lnTo>
                  <a:lnTo>
                    <a:pt x="73151" y="52958"/>
                  </a:lnTo>
                  <a:lnTo>
                    <a:pt x="7492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9" y="31750"/>
                  </a:lnTo>
                  <a:lnTo>
                    <a:pt x="73151" y="23240"/>
                  </a:lnTo>
                  <a:lnTo>
                    <a:pt x="65024" y="11175"/>
                  </a:lnTo>
                  <a:lnTo>
                    <a:pt x="52958" y="3047"/>
                  </a:lnTo>
                  <a:lnTo>
                    <a:pt x="38100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object 64"/>
            <p:cNvSpPr/>
            <p:nvPr/>
          </p:nvSpPr>
          <p:spPr>
            <a:xfrm>
              <a:off x="7513217" y="4059174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100" y="6350"/>
                  </a:lnTo>
                  <a:lnTo>
                    <a:pt x="36829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object 65"/>
            <p:cNvSpPr/>
            <p:nvPr/>
          </p:nvSpPr>
          <p:spPr>
            <a:xfrm>
              <a:off x="7540840" y="4059174"/>
              <a:ext cx="300038" cy="9525"/>
            </a:xfrm>
            <a:custGeom>
              <a:avLst/>
              <a:gdLst/>
              <a:ahLst/>
              <a:cxnLst/>
              <a:rect l="l" t="t" r="r" b="b"/>
              <a:pathLst>
                <a:path w="400050" h="12700">
                  <a:moveTo>
                    <a:pt x="400050" y="0"/>
                  </a:moveTo>
                  <a:lnTo>
                    <a:pt x="0" y="0"/>
                  </a:lnTo>
                  <a:lnTo>
                    <a:pt x="1270" y="6350"/>
                  </a:lnTo>
                  <a:lnTo>
                    <a:pt x="0" y="12700"/>
                  </a:lnTo>
                  <a:lnTo>
                    <a:pt x="400050" y="12700"/>
                  </a:lnTo>
                  <a:lnTo>
                    <a:pt x="398780" y="6350"/>
                  </a:lnTo>
                  <a:lnTo>
                    <a:pt x="400050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object 66"/>
            <p:cNvSpPr/>
            <p:nvPr/>
          </p:nvSpPr>
          <p:spPr>
            <a:xfrm>
              <a:off x="7868501" y="4059174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100" y="6350"/>
                  </a:lnTo>
                  <a:lnTo>
                    <a:pt x="36829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object 67"/>
          <p:cNvSpPr/>
          <p:nvPr/>
        </p:nvSpPr>
        <p:spPr>
          <a:xfrm>
            <a:off x="887474" y="4972881"/>
            <a:ext cx="8821209" cy="134409"/>
          </a:xfrm>
          <a:custGeom>
            <a:avLst/>
            <a:gdLst/>
            <a:ahLst/>
            <a:cxnLst/>
            <a:rect l="l" t="t" r="r" b="b"/>
            <a:pathLst>
              <a:path w="10585450" h="161289">
                <a:moveTo>
                  <a:pt x="0" y="161162"/>
                </a:moveTo>
                <a:lnTo>
                  <a:pt x="10585323" y="161162"/>
                </a:lnTo>
                <a:lnTo>
                  <a:pt x="10585323" y="0"/>
                </a:lnTo>
                <a:lnTo>
                  <a:pt x="0" y="0"/>
                </a:lnTo>
                <a:lnTo>
                  <a:pt x="0" y="161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defTabSz="761430"/>
            <a:endParaRPr sz="16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" name="Picture 2" descr="https://timgsa.baidu.com/timg?image&amp;quality=80&amp;size=b9999_10000&amp;sec=1539153786526&amp;di=86ffbc6ac99674a3b326292dba3508d5&amp;imgtype=0&amp;src=http%3A%2F%2Fimage.hongzhoukan.com%2F201806%2F20180601164746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7" y="2574814"/>
            <a:ext cx="2174764" cy="14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object 44"/>
          <p:cNvSpPr txBox="1"/>
          <p:nvPr/>
        </p:nvSpPr>
        <p:spPr>
          <a:xfrm>
            <a:off x="669301" y="4337868"/>
            <a:ext cx="1365937" cy="275696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430">
              <a:spcBef>
                <a:spcPts val="83"/>
              </a:spcBef>
            </a:pPr>
            <a:r>
              <a:rPr lang="zh-CN" altLang="en-US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Noto Sans CJK JP Regular"/>
              </a:rPr>
              <a:t>附近门店下单</a:t>
            </a:r>
            <a:endParaRPr sz="17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Noto Sans CJK JP Regular"/>
            </a:endParaRPr>
          </a:p>
        </p:txBody>
      </p:sp>
      <p:sp>
        <p:nvSpPr>
          <p:cNvPr id="53" name="object 4"/>
          <p:cNvSpPr/>
          <p:nvPr/>
        </p:nvSpPr>
        <p:spPr>
          <a:xfrm>
            <a:off x="6452763" y="1482223"/>
            <a:ext cx="1760958" cy="3460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430"/>
            <a:endParaRPr sz="16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217850" y="1977416"/>
            <a:ext cx="2080231" cy="2814108"/>
            <a:chOff x="3011070" y="1775276"/>
            <a:chExt cx="1872208" cy="2532697"/>
          </a:xfrm>
        </p:grpSpPr>
        <p:sp>
          <p:nvSpPr>
            <p:cNvPr id="56" name="object 14"/>
            <p:cNvSpPr/>
            <p:nvPr/>
          </p:nvSpPr>
          <p:spPr>
            <a:xfrm>
              <a:off x="3011070" y="1775276"/>
              <a:ext cx="1872208" cy="2532697"/>
            </a:xfrm>
            <a:custGeom>
              <a:avLst/>
              <a:gdLst/>
              <a:ahLst/>
              <a:cxnLst/>
              <a:rect l="l" t="t" r="r" b="b"/>
              <a:pathLst>
                <a:path w="3067685" h="3376929">
                  <a:moveTo>
                    <a:pt x="0" y="3376803"/>
                  </a:moveTo>
                  <a:lnTo>
                    <a:pt x="3067304" y="3376803"/>
                  </a:lnTo>
                  <a:lnTo>
                    <a:pt x="3067304" y="0"/>
                  </a:lnTo>
                  <a:lnTo>
                    <a:pt x="0" y="0"/>
                  </a:lnTo>
                  <a:lnTo>
                    <a:pt x="0" y="3376803"/>
                  </a:lnTo>
                  <a:close/>
                </a:path>
              </a:pathLst>
            </a:custGeom>
            <a:solidFill>
              <a:srgbClr val="FFEDBB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7" name="Picture 5" descr="E:\苏宁工作2017.9\策划案\2018年\2018年10.8OPPO品牌出访\分众-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0"/>
            <a:stretch/>
          </p:blipFill>
          <p:spPr bwMode="auto">
            <a:xfrm>
              <a:off x="3044191" y="1866838"/>
              <a:ext cx="1470663" cy="1182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E:\苏宁工作2017.9\策划案\2018年\2018年10.8OPPO品牌出访\timg-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7" t="4501" r="5669" b="12365"/>
            <a:stretch/>
          </p:blipFill>
          <p:spPr bwMode="auto">
            <a:xfrm>
              <a:off x="3168845" y="3132152"/>
              <a:ext cx="1556657" cy="105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组合 58"/>
          <p:cNvGrpSpPr/>
          <p:nvPr/>
        </p:nvGrpSpPr>
        <p:grpSpPr>
          <a:xfrm>
            <a:off x="5058081" y="3196964"/>
            <a:ext cx="356657" cy="63500"/>
            <a:chOff x="7478929" y="3125533"/>
            <a:chExt cx="519874" cy="57150"/>
          </a:xfrm>
        </p:grpSpPr>
        <p:sp>
          <p:nvSpPr>
            <p:cNvPr id="60" name="object 45"/>
            <p:cNvSpPr/>
            <p:nvPr/>
          </p:nvSpPr>
          <p:spPr>
            <a:xfrm>
              <a:off x="7478929" y="3125533"/>
              <a:ext cx="56198" cy="5715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38100" y="0"/>
                  </a:moveTo>
                  <a:lnTo>
                    <a:pt x="23240" y="3048"/>
                  </a:lnTo>
                  <a:lnTo>
                    <a:pt x="11175" y="11176"/>
                  </a:lnTo>
                  <a:lnTo>
                    <a:pt x="3048" y="23241"/>
                  </a:lnTo>
                  <a:lnTo>
                    <a:pt x="0" y="38100"/>
                  </a:lnTo>
                  <a:lnTo>
                    <a:pt x="3048" y="52959"/>
                  </a:lnTo>
                  <a:lnTo>
                    <a:pt x="11175" y="65024"/>
                  </a:lnTo>
                  <a:lnTo>
                    <a:pt x="23240" y="73152"/>
                  </a:lnTo>
                  <a:lnTo>
                    <a:pt x="38100" y="76200"/>
                  </a:lnTo>
                  <a:lnTo>
                    <a:pt x="52959" y="73152"/>
                  </a:lnTo>
                  <a:lnTo>
                    <a:pt x="65150" y="65024"/>
                  </a:lnTo>
                  <a:lnTo>
                    <a:pt x="73278" y="52959"/>
                  </a:lnTo>
                  <a:lnTo>
                    <a:pt x="7492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9" y="31750"/>
                  </a:lnTo>
                  <a:lnTo>
                    <a:pt x="73278" y="23241"/>
                  </a:lnTo>
                  <a:lnTo>
                    <a:pt x="65150" y="11176"/>
                  </a:lnTo>
                  <a:lnTo>
                    <a:pt x="52959" y="304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object 46"/>
            <p:cNvSpPr/>
            <p:nvPr/>
          </p:nvSpPr>
          <p:spPr>
            <a:xfrm>
              <a:off x="7941557" y="3125533"/>
              <a:ext cx="56292" cy="571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object 47"/>
            <p:cNvSpPr/>
            <p:nvPr/>
          </p:nvSpPr>
          <p:spPr>
            <a:xfrm>
              <a:off x="7507508" y="3149346"/>
              <a:ext cx="29051" cy="9525"/>
            </a:xfrm>
            <a:custGeom>
              <a:avLst/>
              <a:gdLst/>
              <a:ahLst/>
              <a:cxnLst/>
              <a:rect l="l" t="t" r="r" b="b"/>
              <a:pathLst>
                <a:path w="38735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226" y="6350"/>
                  </a:lnTo>
                  <a:lnTo>
                    <a:pt x="3682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object 48"/>
            <p:cNvSpPr/>
            <p:nvPr/>
          </p:nvSpPr>
          <p:spPr>
            <a:xfrm>
              <a:off x="7535126" y="3154108"/>
              <a:ext cx="407670" cy="0"/>
            </a:xfrm>
            <a:custGeom>
              <a:avLst/>
              <a:gdLst/>
              <a:ahLst/>
              <a:cxnLst/>
              <a:rect l="l" t="t" r="r" b="b"/>
              <a:pathLst>
                <a:path w="543559">
                  <a:moveTo>
                    <a:pt x="0" y="0"/>
                  </a:moveTo>
                  <a:lnTo>
                    <a:pt x="543306" y="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object 49"/>
            <p:cNvSpPr/>
            <p:nvPr/>
          </p:nvSpPr>
          <p:spPr>
            <a:xfrm>
              <a:off x="7970228" y="3149346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100" y="6350"/>
                  </a:lnTo>
                  <a:lnTo>
                    <a:pt x="3682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object 50"/>
            <p:cNvSpPr/>
            <p:nvPr/>
          </p:nvSpPr>
          <p:spPr>
            <a:xfrm>
              <a:off x="7478929" y="3125533"/>
              <a:ext cx="56198" cy="5715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38100" y="0"/>
                  </a:moveTo>
                  <a:lnTo>
                    <a:pt x="23240" y="3048"/>
                  </a:lnTo>
                  <a:lnTo>
                    <a:pt x="11175" y="11176"/>
                  </a:lnTo>
                  <a:lnTo>
                    <a:pt x="3048" y="23241"/>
                  </a:lnTo>
                  <a:lnTo>
                    <a:pt x="0" y="38100"/>
                  </a:lnTo>
                  <a:lnTo>
                    <a:pt x="3048" y="52959"/>
                  </a:lnTo>
                  <a:lnTo>
                    <a:pt x="11175" y="65024"/>
                  </a:lnTo>
                  <a:lnTo>
                    <a:pt x="23240" y="73152"/>
                  </a:lnTo>
                  <a:lnTo>
                    <a:pt x="38100" y="76200"/>
                  </a:lnTo>
                  <a:lnTo>
                    <a:pt x="52959" y="73152"/>
                  </a:lnTo>
                  <a:lnTo>
                    <a:pt x="65150" y="65024"/>
                  </a:lnTo>
                  <a:lnTo>
                    <a:pt x="73278" y="52959"/>
                  </a:lnTo>
                  <a:lnTo>
                    <a:pt x="7492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9" y="31750"/>
                  </a:lnTo>
                  <a:lnTo>
                    <a:pt x="73278" y="23241"/>
                  </a:lnTo>
                  <a:lnTo>
                    <a:pt x="65150" y="11176"/>
                  </a:lnTo>
                  <a:lnTo>
                    <a:pt x="52959" y="3048"/>
                  </a:lnTo>
                  <a:lnTo>
                    <a:pt x="38100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object 51"/>
            <p:cNvSpPr/>
            <p:nvPr/>
          </p:nvSpPr>
          <p:spPr>
            <a:xfrm>
              <a:off x="7941558" y="3125533"/>
              <a:ext cx="56674" cy="57150"/>
            </a:xfrm>
            <a:custGeom>
              <a:avLst/>
              <a:gdLst/>
              <a:ahLst/>
              <a:cxnLst/>
              <a:rect l="l" t="t" r="r" b="b"/>
              <a:pathLst>
                <a:path w="75565" h="76200">
                  <a:moveTo>
                    <a:pt x="38226" y="0"/>
                  </a:moveTo>
                  <a:lnTo>
                    <a:pt x="23368" y="3048"/>
                  </a:lnTo>
                  <a:lnTo>
                    <a:pt x="11175" y="11176"/>
                  </a:lnTo>
                  <a:lnTo>
                    <a:pt x="3048" y="23241"/>
                  </a:lnTo>
                  <a:lnTo>
                    <a:pt x="0" y="38100"/>
                  </a:lnTo>
                  <a:lnTo>
                    <a:pt x="3048" y="52959"/>
                  </a:lnTo>
                  <a:lnTo>
                    <a:pt x="11175" y="65024"/>
                  </a:lnTo>
                  <a:lnTo>
                    <a:pt x="23368" y="73152"/>
                  </a:lnTo>
                  <a:lnTo>
                    <a:pt x="38226" y="76200"/>
                  </a:lnTo>
                  <a:lnTo>
                    <a:pt x="53085" y="73152"/>
                  </a:lnTo>
                  <a:lnTo>
                    <a:pt x="65150" y="65024"/>
                  </a:lnTo>
                  <a:lnTo>
                    <a:pt x="73278" y="52959"/>
                  </a:lnTo>
                  <a:lnTo>
                    <a:pt x="75056" y="44450"/>
                  </a:lnTo>
                  <a:lnTo>
                    <a:pt x="38226" y="44450"/>
                  </a:lnTo>
                  <a:lnTo>
                    <a:pt x="38226" y="31750"/>
                  </a:lnTo>
                  <a:lnTo>
                    <a:pt x="75056" y="31750"/>
                  </a:lnTo>
                  <a:lnTo>
                    <a:pt x="73278" y="23241"/>
                  </a:lnTo>
                  <a:lnTo>
                    <a:pt x="65150" y="11176"/>
                  </a:lnTo>
                  <a:lnTo>
                    <a:pt x="53085" y="3048"/>
                  </a:lnTo>
                  <a:lnTo>
                    <a:pt x="38226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object 52"/>
            <p:cNvSpPr/>
            <p:nvPr/>
          </p:nvSpPr>
          <p:spPr>
            <a:xfrm>
              <a:off x="7507508" y="3149346"/>
              <a:ext cx="29051" cy="9525"/>
            </a:xfrm>
            <a:custGeom>
              <a:avLst/>
              <a:gdLst/>
              <a:ahLst/>
              <a:cxnLst/>
              <a:rect l="l" t="t" r="r" b="b"/>
              <a:pathLst>
                <a:path w="38735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226" y="6350"/>
                  </a:lnTo>
                  <a:lnTo>
                    <a:pt x="36829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object 53"/>
            <p:cNvSpPr/>
            <p:nvPr/>
          </p:nvSpPr>
          <p:spPr>
            <a:xfrm>
              <a:off x="7535126" y="3149346"/>
              <a:ext cx="407670" cy="9525"/>
            </a:xfrm>
            <a:custGeom>
              <a:avLst/>
              <a:gdLst/>
              <a:ahLst/>
              <a:cxnLst/>
              <a:rect l="l" t="t" r="r" b="b"/>
              <a:pathLst>
                <a:path w="543559" h="12700">
                  <a:moveTo>
                    <a:pt x="543306" y="0"/>
                  </a:moveTo>
                  <a:lnTo>
                    <a:pt x="0" y="0"/>
                  </a:lnTo>
                  <a:lnTo>
                    <a:pt x="1397" y="6350"/>
                  </a:lnTo>
                  <a:lnTo>
                    <a:pt x="0" y="12700"/>
                  </a:lnTo>
                  <a:lnTo>
                    <a:pt x="543306" y="12700"/>
                  </a:lnTo>
                  <a:lnTo>
                    <a:pt x="541909" y="6350"/>
                  </a:lnTo>
                  <a:lnTo>
                    <a:pt x="543306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object 54"/>
            <p:cNvSpPr/>
            <p:nvPr/>
          </p:nvSpPr>
          <p:spPr>
            <a:xfrm>
              <a:off x="7970228" y="3149346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100" y="6350"/>
                  </a:lnTo>
                  <a:lnTo>
                    <a:pt x="36829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70" name="Picture 8" descr="https://timgsa.baidu.com/timg?image&amp;quality=80&amp;size=b9999_10000&amp;sec=1539163421726&amp;di=0927329067849d6df168f89c073da135&amp;imgtype=0&amp;src=http%3A%2F%2Fziyuan.77991.com%2Fpublic%2Fuploads%2Fueditor%2Fimage%2F20180726%2F153259399813079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5"/>
          <a:stretch/>
        </p:blipFill>
        <p:spPr bwMode="auto">
          <a:xfrm>
            <a:off x="4894499" y="2686917"/>
            <a:ext cx="1287102" cy="10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组合 70"/>
          <p:cNvGrpSpPr/>
          <p:nvPr/>
        </p:nvGrpSpPr>
        <p:grpSpPr>
          <a:xfrm>
            <a:off x="6142102" y="3217893"/>
            <a:ext cx="356657" cy="63500"/>
            <a:chOff x="7478929" y="3125533"/>
            <a:chExt cx="519874" cy="57150"/>
          </a:xfrm>
        </p:grpSpPr>
        <p:sp>
          <p:nvSpPr>
            <p:cNvPr id="72" name="object 45"/>
            <p:cNvSpPr/>
            <p:nvPr/>
          </p:nvSpPr>
          <p:spPr>
            <a:xfrm>
              <a:off x="7478929" y="3125533"/>
              <a:ext cx="56198" cy="5715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38100" y="0"/>
                  </a:moveTo>
                  <a:lnTo>
                    <a:pt x="23240" y="3048"/>
                  </a:lnTo>
                  <a:lnTo>
                    <a:pt x="11175" y="11176"/>
                  </a:lnTo>
                  <a:lnTo>
                    <a:pt x="3048" y="23241"/>
                  </a:lnTo>
                  <a:lnTo>
                    <a:pt x="0" y="38100"/>
                  </a:lnTo>
                  <a:lnTo>
                    <a:pt x="3048" y="52959"/>
                  </a:lnTo>
                  <a:lnTo>
                    <a:pt x="11175" y="65024"/>
                  </a:lnTo>
                  <a:lnTo>
                    <a:pt x="23240" y="73152"/>
                  </a:lnTo>
                  <a:lnTo>
                    <a:pt x="38100" y="76200"/>
                  </a:lnTo>
                  <a:lnTo>
                    <a:pt x="52959" y="73152"/>
                  </a:lnTo>
                  <a:lnTo>
                    <a:pt x="65150" y="65024"/>
                  </a:lnTo>
                  <a:lnTo>
                    <a:pt x="73278" y="52959"/>
                  </a:lnTo>
                  <a:lnTo>
                    <a:pt x="7492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9" y="31750"/>
                  </a:lnTo>
                  <a:lnTo>
                    <a:pt x="73278" y="23241"/>
                  </a:lnTo>
                  <a:lnTo>
                    <a:pt x="65150" y="11176"/>
                  </a:lnTo>
                  <a:lnTo>
                    <a:pt x="52959" y="304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object 46"/>
            <p:cNvSpPr/>
            <p:nvPr/>
          </p:nvSpPr>
          <p:spPr>
            <a:xfrm>
              <a:off x="7941557" y="3125533"/>
              <a:ext cx="56292" cy="571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object 47"/>
            <p:cNvSpPr/>
            <p:nvPr/>
          </p:nvSpPr>
          <p:spPr>
            <a:xfrm>
              <a:off x="7507508" y="3149346"/>
              <a:ext cx="29051" cy="9525"/>
            </a:xfrm>
            <a:custGeom>
              <a:avLst/>
              <a:gdLst/>
              <a:ahLst/>
              <a:cxnLst/>
              <a:rect l="l" t="t" r="r" b="b"/>
              <a:pathLst>
                <a:path w="38735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226" y="6350"/>
                  </a:lnTo>
                  <a:lnTo>
                    <a:pt x="3682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object 48"/>
            <p:cNvSpPr/>
            <p:nvPr/>
          </p:nvSpPr>
          <p:spPr>
            <a:xfrm>
              <a:off x="7535126" y="3154108"/>
              <a:ext cx="407670" cy="0"/>
            </a:xfrm>
            <a:custGeom>
              <a:avLst/>
              <a:gdLst/>
              <a:ahLst/>
              <a:cxnLst/>
              <a:rect l="l" t="t" r="r" b="b"/>
              <a:pathLst>
                <a:path w="543559">
                  <a:moveTo>
                    <a:pt x="0" y="0"/>
                  </a:moveTo>
                  <a:lnTo>
                    <a:pt x="543306" y="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object 49"/>
            <p:cNvSpPr/>
            <p:nvPr/>
          </p:nvSpPr>
          <p:spPr>
            <a:xfrm>
              <a:off x="7970228" y="3149346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100" y="6350"/>
                  </a:lnTo>
                  <a:lnTo>
                    <a:pt x="3682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object 50"/>
            <p:cNvSpPr/>
            <p:nvPr/>
          </p:nvSpPr>
          <p:spPr>
            <a:xfrm>
              <a:off x="7478929" y="3125533"/>
              <a:ext cx="56198" cy="5715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38100" y="0"/>
                  </a:moveTo>
                  <a:lnTo>
                    <a:pt x="23240" y="3048"/>
                  </a:lnTo>
                  <a:lnTo>
                    <a:pt x="11175" y="11176"/>
                  </a:lnTo>
                  <a:lnTo>
                    <a:pt x="3048" y="23241"/>
                  </a:lnTo>
                  <a:lnTo>
                    <a:pt x="0" y="38100"/>
                  </a:lnTo>
                  <a:lnTo>
                    <a:pt x="3048" y="52959"/>
                  </a:lnTo>
                  <a:lnTo>
                    <a:pt x="11175" y="65024"/>
                  </a:lnTo>
                  <a:lnTo>
                    <a:pt x="23240" y="73152"/>
                  </a:lnTo>
                  <a:lnTo>
                    <a:pt x="38100" y="76200"/>
                  </a:lnTo>
                  <a:lnTo>
                    <a:pt x="52959" y="73152"/>
                  </a:lnTo>
                  <a:lnTo>
                    <a:pt x="65150" y="65024"/>
                  </a:lnTo>
                  <a:lnTo>
                    <a:pt x="73278" y="52959"/>
                  </a:lnTo>
                  <a:lnTo>
                    <a:pt x="7492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9" y="31750"/>
                  </a:lnTo>
                  <a:lnTo>
                    <a:pt x="73278" y="23241"/>
                  </a:lnTo>
                  <a:lnTo>
                    <a:pt x="65150" y="11176"/>
                  </a:lnTo>
                  <a:lnTo>
                    <a:pt x="52959" y="3048"/>
                  </a:lnTo>
                  <a:lnTo>
                    <a:pt x="38100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object 51"/>
            <p:cNvSpPr/>
            <p:nvPr/>
          </p:nvSpPr>
          <p:spPr>
            <a:xfrm>
              <a:off x="7941558" y="3125533"/>
              <a:ext cx="56674" cy="57150"/>
            </a:xfrm>
            <a:custGeom>
              <a:avLst/>
              <a:gdLst/>
              <a:ahLst/>
              <a:cxnLst/>
              <a:rect l="l" t="t" r="r" b="b"/>
              <a:pathLst>
                <a:path w="75565" h="76200">
                  <a:moveTo>
                    <a:pt x="38226" y="0"/>
                  </a:moveTo>
                  <a:lnTo>
                    <a:pt x="23368" y="3048"/>
                  </a:lnTo>
                  <a:lnTo>
                    <a:pt x="11175" y="11176"/>
                  </a:lnTo>
                  <a:lnTo>
                    <a:pt x="3048" y="23241"/>
                  </a:lnTo>
                  <a:lnTo>
                    <a:pt x="0" y="38100"/>
                  </a:lnTo>
                  <a:lnTo>
                    <a:pt x="3048" y="52959"/>
                  </a:lnTo>
                  <a:lnTo>
                    <a:pt x="11175" y="65024"/>
                  </a:lnTo>
                  <a:lnTo>
                    <a:pt x="23368" y="73152"/>
                  </a:lnTo>
                  <a:lnTo>
                    <a:pt x="38226" y="76200"/>
                  </a:lnTo>
                  <a:lnTo>
                    <a:pt x="53085" y="73152"/>
                  </a:lnTo>
                  <a:lnTo>
                    <a:pt x="65150" y="65024"/>
                  </a:lnTo>
                  <a:lnTo>
                    <a:pt x="73278" y="52959"/>
                  </a:lnTo>
                  <a:lnTo>
                    <a:pt x="75056" y="44450"/>
                  </a:lnTo>
                  <a:lnTo>
                    <a:pt x="38226" y="44450"/>
                  </a:lnTo>
                  <a:lnTo>
                    <a:pt x="38226" y="31750"/>
                  </a:lnTo>
                  <a:lnTo>
                    <a:pt x="75056" y="31750"/>
                  </a:lnTo>
                  <a:lnTo>
                    <a:pt x="73278" y="23241"/>
                  </a:lnTo>
                  <a:lnTo>
                    <a:pt x="65150" y="11176"/>
                  </a:lnTo>
                  <a:lnTo>
                    <a:pt x="53085" y="3048"/>
                  </a:lnTo>
                  <a:lnTo>
                    <a:pt x="38226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object 52"/>
            <p:cNvSpPr/>
            <p:nvPr/>
          </p:nvSpPr>
          <p:spPr>
            <a:xfrm>
              <a:off x="7507508" y="3149346"/>
              <a:ext cx="29051" cy="9525"/>
            </a:xfrm>
            <a:custGeom>
              <a:avLst/>
              <a:gdLst/>
              <a:ahLst/>
              <a:cxnLst/>
              <a:rect l="l" t="t" r="r" b="b"/>
              <a:pathLst>
                <a:path w="38735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226" y="6350"/>
                  </a:lnTo>
                  <a:lnTo>
                    <a:pt x="36829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object 53"/>
            <p:cNvSpPr/>
            <p:nvPr/>
          </p:nvSpPr>
          <p:spPr>
            <a:xfrm>
              <a:off x="7535126" y="3149346"/>
              <a:ext cx="407670" cy="9525"/>
            </a:xfrm>
            <a:custGeom>
              <a:avLst/>
              <a:gdLst/>
              <a:ahLst/>
              <a:cxnLst/>
              <a:rect l="l" t="t" r="r" b="b"/>
              <a:pathLst>
                <a:path w="543559" h="12700">
                  <a:moveTo>
                    <a:pt x="543306" y="0"/>
                  </a:moveTo>
                  <a:lnTo>
                    <a:pt x="0" y="0"/>
                  </a:lnTo>
                  <a:lnTo>
                    <a:pt x="1397" y="6350"/>
                  </a:lnTo>
                  <a:lnTo>
                    <a:pt x="0" y="12700"/>
                  </a:lnTo>
                  <a:lnTo>
                    <a:pt x="543306" y="12700"/>
                  </a:lnTo>
                  <a:lnTo>
                    <a:pt x="541909" y="6350"/>
                  </a:lnTo>
                  <a:lnTo>
                    <a:pt x="543306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object 54"/>
            <p:cNvSpPr/>
            <p:nvPr/>
          </p:nvSpPr>
          <p:spPr>
            <a:xfrm>
              <a:off x="7970228" y="3149346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68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829" y="12700"/>
                  </a:lnTo>
                  <a:lnTo>
                    <a:pt x="38100" y="6350"/>
                  </a:lnTo>
                  <a:lnTo>
                    <a:pt x="36829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defTabSz="761430"/>
              <a:endParaRPr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2092521" y="5107284"/>
            <a:ext cx="6891057" cy="487309"/>
          </a:xfrm>
          <a:prstGeom prst="rect">
            <a:avLst/>
          </a:prstGeom>
        </p:spPr>
        <p:txBody>
          <a:bodyPr wrap="square" lIns="101565" tIns="50785" rIns="101565" bIns="50785">
            <a:spAutoFit/>
          </a:bodyPr>
          <a:lstStyle/>
          <a:p>
            <a:pPr defTabSz="1015220"/>
            <a:r>
              <a:rPr lang="zh-CN" altLang="en-US" sz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苏宁门店覆盖在核心商圈，在做广告的同时，还可为用户提供更便捷的体验和服务。</a:t>
            </a:r>
            <a:endParaRPr lang="en-US" altLang="zh-CN" sz="12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015220"/>
            <a:r>
              <a:rPr lang="zh-CN" altLang="en-US" sz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中午下楼散步，下班逛街，都能方便到店真机体验；</a:t>
            </a:r>
            <a:endParaRPr lang="en-US" altLang="zh-CN" sz="12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262438" y="2061841"/>
            <a:ext cx="1291164" cy="525782"/>
          </a:xfrm>
          <a:prstGeom prst="rect">
            <a:avLst/>
          </a:prstGeom>
        </p:spPr>
        <p:txBody>
          <a:bodyPr wrap="square" lIns="101565" tIns="50785" rIns="101565" bIns="50785">
            <a:spAutoFit/>
          </a:bodyPr>
          <a:lstStyle/>
          <a:p>
            <a:pPr defTabSz="1015220"/>
            <a:r>
              <a:rPr lang="zh-CN" altLang="en-US" sz="9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候车亭广告：沿路走下个路口，去苏宁易购体验真机</a:t>
            </a:r>
            <a:endParaRPr lang="en-US" altLang="zh-CN" sz="9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234507" y="4246301"/>
            <a:ext cx="1525680" cy="525782"/>
          </a:xfrm>
          <a:prstGeom prst="rect">
            <a:avLst/>
          </a:prstGeom>
        </p:spPr>
        <p:txBody>
          <a:bodyPr wrap="square" lIns="101565" tIns="50785" rIns="101565" bIns="50785">
            <a:spAutoFit/>
          </a:bodyPr>
          <a:lstStyle/>
          <a:p>
            <a:pPr defTabSz="1015220"/>
            <a:r>
              <a:rPr lang="zh-CN" altLang="en-US" sz="9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分众广告：扫小程序下单，</a:t>
            </a:r>
            <a:r>
              <a:rPr lang="en-US" altLang="zh-CN" sz="9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9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公里“</a:t>
            </a:r>
            <a:r>
              <a:rPr lang="en-US" altLang="zh-CN" sz="9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9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小时达”，心动，现在就要。</a:t>
            </a:r>
          </a:p>
        </p:txBody>
      </p:sp>
      <p:sp>
        <p:nvSpPr>
          <p:cNvPr id="85" name="矩形 84"/>
          <p:cNvSpPr/>
          <p:nvPr/>
        </p:nvSpPr>
        <p:spPr>
          <a:xfrm>
            <a:off x="3095996" y="1075322"/>
            <a:ext cx="3552170" cy="379547"/>
          </a:xfrm>
          <a:prstGeom prst="rect">
            <a:avLst/>
          </a:prstGeom>
        </p:spPr>
        <p:txBody>
          <a:bodyPr wrap="none" lIns="101555" tIns="50775" rIns="101555" bIns="50775">
            <a:spAutoFit/>
          </a:bodyPr>
          <a:lstStyle/>
          <a:p>
            <a:pPr defTabSz="1015220"/>
            <a:r>
              <a: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曝光</a:t>
            </a:r>
            <a:r>
              <a:rPr lang="en-US" altLang="zh-CN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en-US" altLang="zh-CN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兴趣</a:t>
            </a:r>
            <a:r>
              <a:rPr lang="en-US" altLang="zh-CN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行动</a:t>
            </a:r>
            <a:endParaRPr lang="en-US" altLang="zh-CN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6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148" y="4207685"/>
            <a:ext cx="1453877" cy="58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标题 1"/>
          <p:cNvSpPr txBox="1">
            <a:spLocks/>
          </p:cNvSpPr>
          <p:nvPr/>
        </p:nvSpPr>
        <p:spPr>
          <a:xfrm>
            <a:off x="0" y="424049"/>
            <a:ext cx="10210756" cy="533407"/>
          </a:xfrm>
          <a:prstGeom prst="rect">
            <a:avLst/>
          </a:prstGeom>
        </p:spPr>
        <p:txBody>
          <a:bodyPr vert="horz" wrap="square" lIns="101525" tIns="50764" rIns="101525" bIns="50764" rtlCol="0" anchor="ctr">
            <a:sp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dirty="0" smtClean="0">
                <a:solidFill>
                  <a:sysClr val="window" lastClr="FFFFFF"/>
                </a:solidFill>
              </a:rPr>
              <a:t>结合三星线上电商数据</a:t>
            </a:r>
            <a:r>
              <a:rPr lang="en-US" altLang="zh-CN" dirty="0" smtClean="0">
                <a:solidFill>
                  <a:sysClr val="window" lastClr="FFFFFF"/>
                </a:solidFill>
              </a:rPr>
              <a:t>+</a:t>
            </a:r>
            <a:r>
              <a:rPr lang="zh-CN" altLang="en-US" dirty="0" smtClean="0">
                <a:solidFill>
                  <a:sysClr val="window" lastClr="FFFFFF"/>
                </a:solidFill>
              </a:rPr>
              <a:t>线下金矿数据，进行门店周边定向投放</a:t>
            </a:r>
            <a:endParaRPr lang="zh-CN" altLang="en-US" dirty="0">
              <a:solidFill>
                <a:sysClr val="window" lastClr="FFFFFF"/>
              </a:solidFill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4142752" y="-10752"/>
            <a:ext cx="1575100" cy="478763"/>
            <a:chOff x="-1788791" y="1396801"/>
            <a:chExt cx="1034277" cy="309643"/>
          </a:xfrm>
        </p:grpSpPr>
        <p:sp>
          <p:nvSpPr>
            <p:cNvPr id="89" name="圆角矩形 88"/>
            <p:cNvSpPr/>
            <p:nvPr/>
          </p:nvSpPr>
          <p:spPr>
            <a:xfrm>
              <a:off x="-1788791" y="1398567"/>
              <a:ext cx="1034277" cy="279429"/>
            </a:xfrm>
            <a:prstGeom prst="roundRect">
              <a:avLst/>
            </a:prstGeom>
            <a:solidFill>
              <a:srgbClr val="DF0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-1788791" y="1396801"/>
              <a:ext cx="1027571" cy="309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100" dirty="0">
                  <a:solidFill>
                    <a:schemeClr val="bg1"/>
                  </a:solidFill>
                </a:rPr>
                <a:t>线下</a:t>
              </a:r>
              <a:endParaRPr lang="zh-CN" altLang="en-US" sz="2400" b="1" spc="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https://timgsa.baidu.com/timg?image&amp;quality=80&amp;size=b9999_10000&amp;sec=1566313534808&amp;di=f2f5e766427b69379d11678fc1d1c13c&amp;imgtype=0&amp;src=http%3A%2F%2Fimg.sccnn.com%2Fbimg%2F339%2F10873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800" y="2302611"/>
            <a:ext cx="1085944" cy="76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s://timgsa.baidu.com/timg?image&amp;quality=80&amp;size=b9999_10000&amp;sec=1566313534808&amp;di=f2f5e766427b69379d11678fc1d1c13c&amp;imgtype=0&amp;src=http%3A%2F%2Fimg.sccnn.com%2Fbimg%2F339%2F10873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" b="25136"/>
          <a:stretch/>
        </p:blipFill>
        <p:spPr bwMode="auto">
          <a:xfrm>
            <a:off x="3762056" y="3835520"/>
            <a:ext cx="99181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10" y="1940899"/>
            <a:ext cx="1424018" cy="2532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395" y="2016000"/>
            <a:ext cx="861409" cy="153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40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081193" y="236955"/>
            <a:ext cx="5545498" cy="1468504"/>
            <a:chOff x="3222801" y="2210397"/>
            <a:chExt cx="4441895" cy="1176258"/>
          </a:xfrm>
        </p:grpSpPr>
        <p:sp>
          <p:nvSpPr>
            <p:cNvPr id="16" name="object 20"/>
            <p:cNvSpPr txBox="1"/>
            <p:nvPr/>
          </p:nvSpPr>
          <p:spPr>
            <a:xfrm>
              <a:off x="4139952" y="2283719"/>
              <a:ext cx="3140226" cy="454506"/>
            </a:xfrm>
            <a:prstGeom prst="rect">
              <a:avLst/>
            </a:prstGeom>
          </p:spPr>
          <p:txBody>
            <a:bodyPr vert="horz" wrap="square" lIns="0" tIns="13302" rIns="0" bIns="0" rtlCol="0">
              <a:spAutoFit/>
            </a:bodyPr>
            <a:lstStyle/>
            <a:p>
              <a:pPr marL="14074" algn="ctr" defTabSz="1011910">
                <a:spcBef>
                  <a:spcPts val="117"/>
                </a:spcBef>
              </a:pPr>
              <a:r>
                <a:rPr lang="zh-CN" altLang="en-US" sz="3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三星家电营销案例</a:t>
              </a:r>
              <a:r>
                <a:rPr lang="zh-CN" altLang="en-US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               </a:t>
              </a:r>
              <a:endParaRPr lang="zh-CN" altLang="en-US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Microsoft YaHei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222801" y="2210397"/>
              <a:ext cx="4441895" cy="1176258"/>
              <a:chOff x="3222801" y="2210397"/>
              <a:chExt cx="4441895" cy="117625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4055564" y="2725395"/>
                <a:ext cx="1836204" cy="218156"/>
                <a:chOff x="4055564" y="2725395"/>
                <a:chExt cx="1836204" cy="218156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4055564" y="2725395"/>
                  <a:ext cx="1" cy="212967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055565" y="2943551"/>
                  <a:ext cx="1836203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组合 18"/>
              <p:cNvGrpSpPr/>
              <p:nvPr/>
            </p:nvGrpSpPr>
            <p:grpSpPr>
              <a:xfrm rot="10800000">
                <a:off x="5868144" y="2210397"/>
                <a:ext cx="1512168" cy="405723"/>
                <a:chOff x="4788024" y="3045557"/>
                <a:chExt cx="1512168" cy="405723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 rot="10800000" flipV="1">
                  <a:off x="4800674" y="3045557"/>
                  <a:ext cx="1" cy="40572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788024" y="3451280"/>
                  <a:ext cx="151216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矩形 19"/>
              <p:cNvSpPr/>
              <p:nvPr/>
            </p:nvSpPr>
            <p:spPr>
              <a:xfrm>
                <a:off x="5725191" y="2852515"/>
                <a:ext cx="936104" cy="14401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4859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bject 20"/>
              <p:cNvSpPr txBox="1"/>
              <p:nvPr/>
            </p:nvSpPr>
            <p:spPr>
              <a:xfrm>
                <a:off x="3222801" y="2259240"/>
                <a:ext cx="782911" cy="666368"/>
              </a:xfrm>
              <a:prstGeom prst="rect">
                <a:avLst/>
              </a:prstGeom>
            </p:spPr>
            <p:txBody>
              <a:bodyPr vert="horz" wrap="square" lIns="0" tIns="13302" rIns="0" bIns="0" rtlCol="0">
                <a:spAutoFit/>
              </a:bodyPr>
              <a:lstStyle/>
              <a:p>
                <a:pPr marL="14074" algn="ctr" defTabSz="1011910">
                  <a:spcBef>
                    <a:spcPts val="117"/>
                  </a:spcBef>
                </a:pPr>
                <a:r>
                  <a:rPr lang="zh-CN" altLang="en-US" sz="53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Microsoft YaHei"/>
                  </a:rPr>
                  <a:t>“</a:t>
                </a:r>
                <a:endParaRPr sz="53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Microsoft YaHei"/>
                </a:endParaRPr>
              </a:p>
            </p:txBody>
          </p:sp>
          <p:sp>
            <p:nvSpPr>
              <p:cNvPr id="22" name="object 20"/>
              <p:cNvSpPr txBox="1"/>
              <p:nvPr/>
            </p:nvSpPr>
            <p:spPr>
              <a:xfrm>
                <a:off x="6881785" y="2720287"/>
                <a:ext cx="782911" cy="666368"/>
              </a:xfrm>
              <a:prstGeom prst="rect">
                <a:avLst/>
              </a:prstGeom>
            </p:spPr>
            <p:txBody>
              <a:bodyPr vert="horz" wrap="square" lIns="0" tIns="13302" rIns="0" bIns="0" rtlCol="0">
                <a:spAutoFit/>
              </a:bodyPr>
              <a:lstStyle/>
              <a:p>
                <a:pPr marL="14074" algn="ctr" defTabSz="1011910">
                  <a:spcBef>
                    <a:spcPts val="117"/>
                  </a:spcBef>
                </a:pPr>
                <a:r>
                  <a:rPr lang="zh-CN" altLang="en-US" sz="53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Microsoft YaHei"/>
                  </a:rPr>
                  <a:t>“</a:t>
                </a:r>
                <a:endParaRPr sz="53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Microsoft YaHei"/>
                </a:endParaRPr>
              </a:p>
            </p:txBody>
          </p:sp>
        </p:grpSp>
      </p:grpSp>
      <p:sp>
        <p:nvSpPr>
          <p:cNvPr id="29" name="文本框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22014" y="2894245"/>
            <a:ext cx="949721" cy="109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75" tIns="50785" rIns="101575" bIns="50785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013534">
              <a:lnSpc>
                <a:spcPct val="110000"/>
              </a:lnSpc>
              <a:spcBef>
                <a:spcPct val="0"/>
              </a:spcBef>
              <a:buNone/>
              <a:defRPr/>
            </a:pPr>
            <a:r>
              <a:rPr lang="en-US" altLang="zh-CN" sz="89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661225" y="2417815"/>
            <a:ext cx="3696152" cy="3125532"/>
            <a:chOff x="474663" y="1388152"/>
            <a:chExt cx="3906140" cy="330310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63" y="1388152"/>
              <a:ext cx="1833641" cy="32598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808" y="1388152"/>
              <a:ext cx="1857995" cy="33031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978118" y="1783698"/>
            <a:ext cx="3437143" cy="2946063"/>
            <a:chOff x="5462640" y="2474640"/>
            <a:chExt cx="3803157" cy="325978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3085" y="2474640"/>
              <a:ext cx="1832712" cy="325978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 descr="C:\Users\17092788\Documents\SuningImFiles\sn17092788\picRec\201908\Screenshot_20190805-1215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640" y="2474640"/>
              <a:ext cx="1822703" cy="32403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sp>
        <p:nvSpPr>
          <p:cNvPr id="32" name="TextBox 31"/>
          <p:cNvSpPr txBox="1"/>
          <p:nvPr/>
        </p:nvSpPr>
        <p:spPr>
          <a:xfrm>
            <a:off x="823471" y="5141613"/>
            <a:ext cx="3636629" cy="486071"/>
          </a:xfrm>
          <a:prstGeom prst="rect">
            <a:avLst/>
          </a:prstGeom>
          <a:noFill/>
        </p:spPr>
        <p:txBody>
          <a:bodyPr wrap="square" lIns="85125" tIns="42565" rIns="85125" bIns="42565" rtlCol="0">
            <a:spAutoFit/>
          </a:bodyPr>
          <a:lstStyle/>
          <a:p>
            <a:pPr algn="ctr" defTabSz="1011835"/>
            <a:r>
              <a:rPr lang="zh-CN" altLang="en-US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DMP</a:t>
            </a:r>
            <a:r>
              <a:rPr lang="zh-CN" altLang="en-US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，筛选北京区域潜在</a:t>
            </a:r>
            <a:r>
              <a:rPr lang="en-US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en-US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竞品人群</a:t>
            </a:r>
            <a:endParaRPr lang="en-US" altLang="zh-CN" sz="13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011835"/>
            <a:r>
              <a:rPr lang="zh-CN" altLang="en-US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落地页线下报名，为线下活动导流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61231" y="1750391"/>
            <a:ext cx="3636629" cy="496344"/>
          </a:xfrm>
          <a:prstGeom prst="rect">
            <a:avLst/>
          </a:prstGeom>
          <a:noFill/>
        </p:spPr>
        <p:txBody>
          <a:bodyPr wrap="square" lIns="85125" tIns="42565" rIns="85125" bIns="42565" rtlCol="0">
            <a:spAutoFit/>
          </a:bodyPr>
          <a:lstStyle/>
          <a:p>
            <a:pPr algn="ctr" defTabSz="1011835"/>
            <a:r>
              <a:rPr lang="zh-CN" altLang="en-US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DMP</a:t>
            </a:r>
            <a:r>
              <a:rPr lang="zh-CN" altLang="en-US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，筛选全国潜在</a:t>
            </a:r>
            <a:r>
              <a:rPr lang="en-US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en-US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竞品人群</a:t>
            </a:r>
            <a:endParaRPr lang="en-US" altLang="zh-CN" sz="13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011835"/>
            <a:r>
              <a:rPr lang="zh-CN" altLang="en-US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落地页为线上活动页，强势转化</a:t>
            </a:r>
          </a:p>
        </p:txBody>
      </p:sp>
    </p:spTree>
    <p:extLst>
      <p:ext uri="{BB962C8B-B14F-4D97-AF65-F5344CB8AC3E}">
        <p14:creationId xmlns:p14="http://schemas.microsoft.com/office/powerpoint/2010/main" val="72036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3025754" y="2177975"/>
            <a:ext cx="7088476" cy="742902"/>
            <a:chOff x="3075214" y="1898574"/>
            <a:chExt cx="6390683" cy="669770"/>
          </a:xfrm>
        </p:grpSpPr>
        <p:sp>
          <p:nvSpPr>
            <p:cNvPr id="5" name="圆角矩形 4"/>
            <p:cNvSpPr/>
            <p:nvPr/>
          </p:nvSpPr>
          <p:spPr>
            <a:xfrm>
              <a:off x="3075214" y="1898574"/>
              <a:ext cx="1770915" cy="669770"/>
            </a:xfrm>
            <a:prstGeom prst="roundRect">
              <a:avLst/>
            </a:prstGeom>
            <a:noFill/>
            <a:ln w="50800"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77" tIns="38099" rIns="76177" bIns="38099" spcCol="0" rtlCol="0" anchor="ctr"/>
            <a:lstStyle/>
            <a:p>
              <a:pPr algn="ctr" defTabSz="760668"/>
              <a:r>
                <a:rPr lang="en-US" altLang="zh-CN" sz="24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CPC 1.1</a:t>
              </a:r>
              <a:endPara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416654" y="1898574"/>
              <a:ext cx="1770915" cy="669770"/>
            </a:xfrm>
            <a:prstGeom prst="roundRect">
              <a:avLst/>
            </a:prstGeom>
            <a:noFill/>
            <a:ln w="50800"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77" tIns="38099" rIns="76177" bIns="38099" spcCol="0" rtlCol="0" anchor="ctr"/>
            <a:lstStyle/>
            <a:p>
              <a:pPr algn="ctr" defTabSz="760668"/>
              <a:r>
                <a:rPr lang="en-US" altLang="zh-CN" sz="24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CTR 2.4%</a:t>
              </a:r>
              <a:endPara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694982" y="1898574"/>
              <a:ext cx="1770915" cy="669770"/>
            </a:xfrm>
            <a:prstGeom prst="roundRect">
              <a:avLst/>
            </a:prstGeom>
            <a:noFill/>
            <a:ln w="50800"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77" tIns="38099" rIns="76177" bIns="38099" spcCol="0" rtlCol="0" anchor="ctr"/>
            <a:lstStyle/>
            <a:p>
              <a:pPr algn="ctr" defTabSz="760668"/>
              <a:r>
                <a:rPr lang="en-US" altLang="zh-CN" sz="24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ROI 13.6</a:t>
              </a:r>
              <a:endPara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94826" y="377227"/>
            <a:ext cx="7725604" cy="820690"/>
          </a:xfrm>
          <a:prstGeom prst="rect">
            <a:avLst/>
          </a:prstGeom>
        </p:spPr>
        <p:txBody>
          <a:bodyPr wrap="square" lIns="101545" tIns="50775" rIns="101545" bIns="50775">
            <a:spAutoFit/>
          </a:bodyPr>
          <a:lstStyle/>
          <a:p>
            <a:pPr algn="ctr" defTabSz="1013029">
              <a:lnSpc>
                <a:spcPct val="150000"/>
              </a:lnSpc>
            </a:pPr>
            <a:r>
              <a:rPr lang="zh-CN" altLang="en-US" sz="31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人群定向投放，效果更佳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90" y="1389996"/>
            <a:ext cx="2296319" cy="4084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3157936" y="3546500"/>
            <a:ext cx="2914442" cy="1612511"/>
            <a:chOff x="4711540" y="868690"/>
            <a:chExt cx="2622998" cy="1451258"/>
          </a:xfrm>
        </p:grpSpPr>
        <p:sp>
          <p:nvSpPr>
            <p:cNvPr id="12" name="标题 3">
              <a:extLst>
                <a:ext uri="{FF2B5EF4-FFF2-40B4-BE49-F238E27FC236}">
                  <a16:creationId xmlns="" xmlns:a16="http://schemas.microsoft.com/office/drawing/2014/main" id="{B42656C0-C06D-41EF-9E44-5AC6881F424E}"/>
                </a:ext>
              </a:extLst>
            </p:cNvPr>
            <p:cNvSpPr txBox="1">
              <a:spLocks/>
            </p:cNvSpPr>
            <p:nvPr/>
          </p:nvSpPr>
          <p:spPr>
            <a:xfrm>
              <a:off x="4711540" y="1381257"/>
              <a:ext cx="2622998" cy="938691"/>
            </a:xfrm>
            <a:prstGeom prst="rect">
              <a:avLst/>
            </a:prstGeom>
          </p:spPr>
          <p:txBody>
            <a:bodyPr vert="horz" wrap="square" lIns="91414" tIns="45707" rIns="91414" bIns="45707" rtlCol="0" anchor="t">
              <a:spAutoFit/>
            </a:bodyPr>
            <a:lstStyle>
              <a:lvl1pPr algn="ctr" defTabSz="6858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317122" indent="-317122" algn="l">
                <a:buFont typeface="Arial" pitchFamily="34" charset="0"/>
                <a:buChar char="•"/>
              </a:pP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30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天内加购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SONY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未成交人群</a:t>
              </a:r>
            </a:p>
            <a:p>
              <a:pPr marL="317122" indent="-317122" algn="l">
                <a:buFont typeface="Arial" pitchFamily="34" charset="0"/>
                <a:buChar char="•"/>
              </a:pP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30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天内搜索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SONY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电视人群</a:t>
              </a:r>
            </a:p>
            <a:p>
              <a:pPr marL="317122" indent="-317122" algn="l">
                <a:buFont typeface="Arial" pitchFamily="34" charset="0"/>
                <a:buChar char="•"/>
              </a:pP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30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天内浏览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SONY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电视人群</a:t>
              </a:r>
            </a:p>
            <a:p>
              <a:pPr marL="317122" indent="-317122" algn="l">
                <a:buFont typeface="Arial" pitchFamily="34" charset="0"/>
                <a:buChar char="•"/>
              </a:pP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30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天内搜索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SONY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电视</a:t>
              </a:r>
            </a:p>
            <a:p>
              <a:pPr marL="317122" indent="-317122" algn="l">
                <a:buFont typeface="Arial" pitchFamily="34" charset="0"/>
                <a:buChar char="•"/>
              </a:pP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30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天内加购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SONY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电视未成交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716016" y="868690"/>
              <a:ext cx="2618522" cy="542208"/>
              <a:chOff x="3954299" y="2916892"/>
              <a:chExt cx="3405844" cy="542208"/>
            </a:xfrm>
          </p:grpSpPr>
          <p:sp>
            <p:nvSpPr>
              <p:cNvPr id="14" name="文本框 2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182899" y="2916892"/>
                <a:ext cx="3177244" cy="465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13534">
                  <a:lnSpc>
                    <a:spcPct val="10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竞品人群挖掘</a:t>
                </a:r>
                <a:endParaRPr lang="en-US" altLang="zh-CN" sz="24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矩形 15"/>
              <p:cNvSpPr/>
              <p:nvPr>
                <p:custDataLst>
                  <p:tags r:id="rId4"/>
                </p:custDataLst>
              </p:nvPr>
            </p:nvSpPr>
            <p:spPr>
              <a:xfrm>
                <a:off x="3954299" y="2936875"/>
                <a:ext cx="228600" cy="5222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0" tIns="0" rIns="0" bIns="0" anchor="ctr"/>
              <a:lstStyle/>
              <a:p>
                <a:pPr algn="ctr" defTabSz="1013534">
                  <a:defRPr/>
                </a:pPr>
                <a:endParaRPr lang="zh-CN" altLang="en-US" sz="1100" dirty="0">
                  <a:solidFill>
                    <a:prstClr val="white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604999" y="3453428"/>
            <a:ext cx="3570073" cy="1834626"/>
            <a:chOff x="4891780" y="860924"/>
            <a:chExt cx="3213077" cy="1651161"/>
          </a:xfrm>
        </p:grpSpPr>
        <p:sp>
          <p:nvSpPr>
            <p:cNvPr id="18" name="标题 3">
              <a:extLst>
                <a:ext uri="{FF2B5EF4-FFF2-40B4-BE49-F238E27FC236}">
                  <a16:creationId xmlns="" xmlns:a16="http://schemas.microsoft.com/office/drawing/2014/main" id="{B42656C0-C06D-41EF-9E44-5AC6881F424E}"/>
                </a:ext>
              </a:extLst>
            </p:cNvPr>
            <p:cNvSpPr txBox="1">
              <a:spLocks/>
            </p:cNvSpPr>
            <p:nvPr/>
          </p:nvSpPr>
          <p:spPr>
            <a:xfrm>
              <a:off x="5064238" y="1404117"/>
              <a:ext cx="3040619" cy="1107968"/>
            </a:xfrm>
            <a:prstGeom prst="rect">
              <a:avLst/>
            </a:prstGeom>
          </p:spPr>
          <p:txBody>
            <a:bodyPr vert="horz" wrap="square" lIns="91414" tIns="45707" rIns="91414" bIns="45707" rtlCol="0" anchor="t">
              <a:spAutoFit/>
            </a:bodyPr>
            <a:lstStyle>
              <a:lvl1pPr algn="ctr" defTabSz="6858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317122" indent="-317122" algn="l">
                <a:buFont typeface="Arial" pitchFamily="34" charset="0"/>
                <a:buChar char="•"/>
              </a:pP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三星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30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天内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65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寸及以上全行为</a:t>
              </a:r>
            </a:p>
            <a:p>
              <a:pPr marL="317122" indent="-317122" algn="l">
                <a:buFont typeface="Arial" pitchFamily="34" charset="0"/>
                <a:buChar char="•"/>
              </a:pP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三星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30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天内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1W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及以上全行为</a:t>
              </a:r>
            </a:p>
            <a:p>
              <a:pPr marL="317122" indent="-317122" algn="l">
                <a:buFont typeface="Arial" pitchFamily="34" charset="0"/>
                <a:buChar char="•"/>
              </a:pP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30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天浏览搜索加购三星电视人群</a:t>
              </a:r>
              <a:endParaRPr lang="en-US" altLang="zh-CN" sz="1200" dirty="0">
                <a:solidFill>
                  <a:prstClr val="white"/>
                </a:solidFill>
                <a:cs typeface="Montserrat" panose="02000505000000020004"/>
                <a:sym typeface="Montserrat" panose="02000505000000020004"/>
              </a:endParaRPr>
            </a:p>
            <a:p>
              <a:pPr marL="317122" indent="-317122" algn="l">
                <a:buFont typeface="Arial" pitchFamily="34" charset="0"/>
                <a:buChar char="•"/>
              </a:pP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结婚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90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天非成交全行为人群</a:t>
              </a:r>
            </a:p>
            <a:p>
              <a:pPr marL="317122" indent="-317122" algn="l">
                <a:buFont typeface="Arial" pitchFamily="34" charset="0"/>
                <a:buChar char="•"/>
              </a:pP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三星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818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搬家装修人群</a:t>
              </a:r>
            </a:p>
            <a:p>
              <a:pPr marL="317122" indent="-317122" algn="l">
                <a:buFont typeface="Arial" pitchFamily="34" charset="0"/>
                <a:buChar char="•"/>
              </a:pP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三星</a:t>
              </a:r>
              <a:r>
                <a:rPr lang="en-US" altLang="zh-CN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818</a:t>
              </a:r>
              <a:r>
                <a:rPr lang="zh-CN" altLang="en-US" sz="1200" dirty="0">
                  <a:solidFill>
                    <a:prstClr val="white"/>
                  </a:solidFill>
                  <a:cs typeface="Montserrat" panose="02000505000000020004"/>
                  <a:sym typeface="Montserrat" panose="02000505000000020004"/>
                </a:rPr>
                <a:t>奢侈品人群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891780" y="860924"/>
              <a:ext cx="2599498" cy="522225"/>
              <a:chOff x="4182899" y="2909126"/>
              <a:chExt cx="3381106" cy="522225"/>
            </a:xfrm>
          </p:grpSpPr>
          <p:sp>
            <p:nvSpPr>
              <p:cNvPr id="20" name="文本框 2"/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4182899" y="2929955"/>
                <a:ext cx="3177244" cy="465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1013534">
                  <a:lnSpc>
                    <a:spcPct val="10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潜在人群挖掘</a:t>
                </a:r>
                <a:endParaRPr lang="en-US" altLang="zh-CN" sz="24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矩形 21"/>
              <p:cNvSpPr/>
              <p:nvPr>
                <p:custDataLst>
                  <p:tags r:id="rId2"/>
                </p:custDataLst>
              </p:nvPr>
            </p:nvSpPr>
            <p:spPr>
              <a:xfrm>
                <a:off x="7335405" y="2909126"/>
                <a:ext cx="228600" cy="5222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0" tIns="0" rIns="0" bIns="0" anchor="ctr"/>
              <a:lstStyle/>
              <a:p>
                <a:pPr algn="ctr" defTabSz="1013534">
                  <a:defRPr/>
                </a:pPr>
                <a:endParaRPr lang="zh-CN" altLang="en-US" sz="1100" dirty="0">
                  <a:solidFill>
                    <a:prstClr val="white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61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="" xmlns:a16="http://schemas.microsoft.com/office/drawing/2014/main" id="{6E6B86D7-C610-4AFA-9B42-40EF72B51F8C}"/>
              </a:ext>
            </a:extLst>
          </p:cNvPr>
          <p:cNvSpPr/>
          <p:nvPr/>
        </p:nvSpPr>
        <p:spPr>
          <a:xfrm>
            <a:off x="4808761" y="2394258"/>
            <a:ext cx="613540" cy="6135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5259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任意多边形 138">
            <a:extLst>
              <a:ext uri="{FF2B5EF4-FFF2-40B4-BE49-F238E27FC236}">
                <a16:creationId xmlns="" xmlns:a16="http://schemas.microsoft.com/office/drawing/2014/main" id="{6474FC68-5DE9-4768-9EB8-5740705F3FB1}"/>
              </a:ext>
            </a:extLst>
          </p:cNvPr>
          <p:cNvSpPr/>
          <p:nvPr/>
        </p:nvSpPr>
        <p:spPr>
          <a:xfrm>
            <a:off x="2124237" y="2238626"/>
            <a:ext cx="334172" cy="257790"/>
          </a:xfrm>
          <a:custGeom>
            <a:avLst/>
            <a:gdLst/>
            <a:ahLst/>
            <a:cxnLst/>
            <a:rect l="l" t="t" r="r" b="b"/>
            <a:pathLst>
              <a:path w="500062" h="385762">
                <a:moveTo>
                  <a:pt x="466725" y="0"/>
                </a:moveTo>
                <a:lnTo>
                  <a:pt x="495300" y="33337"/>
                </a:lnTo>
                <a:cubicBezTo>
                  <a:pt x="450850" y="46037"/>
                  <a:pt x="420687" y="65087"/>
                  <a:pt x="404812" y="90487"/>
                </a:cubicBezTo>
                <a:cubicBezTo>
                  <a:pt x="388937" y="109537"/>
                  <a:pt x="381000" y="128587"/>
                  <a:pt x="381000" y="147637"/>
                </a:cubicBezTo>
                <a:cubicBezTo>
                  <a:pt x="381000" y="157162"/>
                  <a:pt x="387350" y="165100"/>
                  <a:pt x="400050" y="171450"/>
                </a:cubicBezTo>
                <a:cubicBezTo>
                  <a:pt x="400050" y="174625"/>
                  <a:pt x="403225" y="176212"/>
                  <a:pt x="409575" y="176212"/>
                </a:cubicBezTo>
                <a:cubicBezTo>
                  <a:pt x="415925" y="179387"/>
                  <a:pt x="420687" y="180975"/>
                  <a:pt x="423862" y="180975"/>
                </a:cubicBezTo>
                <a:cubicBezTo>
                  <a:pt x="442912" y="187325"/>
                  <a:pt x="458787" y="195262"/>
                  <a:pt x="471487" y="204787"/>
                </a:cubicBezTo>
                <a:cubicBezTo>
                  <a:pt x="490537" y="223837"/>
                  <a:pt x="500062" y="249237"/>
                  <a:pt x="500062" y="280987"/>
                </a:cubicBezTo>
                <a:cubicBezTo>
                  <a:pt x="500062" y="309562"/>
                  <a:pt x="490537" y="333375"/>
                  <a:pt x="471487" y="352425"/>
                </a:cubicBezTo>
                <a:cubicBezTo>
                  <a:pt x="449262" y="374650"/>
                  <a:pt x="422275" y="385762"/>
                  <a:pt x="390525" y="385762"/>
                </a:cubicBezTo>
                <a:cubicBezTo>
                  <a:pt x="358775" y="382587"/>
                  <a:pt x="330200" y="371475"/>
                  <a:pt x="304800" y="352425"/>
                </a:cubicBezTo>
                <a:cubicBezTo>
                  <a:pt x="282575" y="327025"/>
                  <a:pt x="271462" y="293687"/>
                  <a:pt x="271462" y="252412"/>
                </a:cubicBezTo>
                <a:cubicBezTo>
                  <a:pt x="271462" y="198437"/>
                  <a:pt x="285750" y="150812"/>
                  <a:pt x="314325" y="109537"/>
                </a:cubicBezTo>
                <a:cubicBezTo>
                  <a:pt x="346075" y="65087"/>
                  <a:pt x="396875" y="28575"/>
                  <a:pt x="466725" y="0"/>
                </a:cubicBezTo>
                <a:close/>
                <a:moveTo>
                  <a:pt x="195262" y="0"/>
                </a:moveTo>
                <a:lnTo>
                  <a:pt x="223837" y="33337"/>
                </a:lnTo>
                <a:cubicBezTo>
                  <a:pt x="182562" y="46037"/>
                  <a:pt x="152400" y="65087"/>
                  <a:pt x="133350" y="90487"/>
                </a:cubicBezTo>
                <a:cubicBezTo>
                  <a:pt x="117475" y="109537"/>
                  <a:pt x="109537" y="128587"/>
                  <a:pt x="109537" y="147637"/>
                </a:cubicBezTo>
                <a:cubicBezTo>
                  <a:pt x="109537" y="157162"/>
                  <a:pt x="114300" y="165100"/>
                  <a:pt x="123825" y="171450"/>
                </a:cubicBezTo>
                <a:cubicBezTo>
                  <a:pt x="130175" y="177800"/>
                  <a:pt x="139700" y="180975"/>
                  <a:pt x="152400" y="180975"/>
                </a:cubicBezTo>
                <a:cubicBezTo>
                  <a:pt x="171450" y="187325"/>
                  <a:pt x="187325" y="195262"/>
                  <a:pt x="200025" y="204787"/>
                </a:cubicBezTo>
                <a:cubicBezTo>
                  <a:pt x="219075" y="223837"/>
                  <a:pt x="228600" y="249237"/>
                  <a:pt x="228600" y="280987"/>
                </a:cubicBezTo>
                <a:cubicBezTo>
                  <a:pt x="228600" y="309562"/>
                  <a:pt x="219075" y="333375"/>
                  <a:pt x="200025" y="352425"/>
                </a:cubicBezTo>
                <a:cubicBezTo>
                  <a:pt x="180975" y="371475"/>
                  <a:pt x="153987" y="382587"/>
                  <a:pt x="119062" y="385762"/>
                </a:cubicBezTo>
                <a:cubicBezTo>
                  <a:pt x="87312" y="382587"/>
                  <a:pt x="58737" y="371475"/>
                  <a:pt x="33337" y="352425"/>
                </a:cubicBezTo>
                <a:cubicBezTo>
                  <a:pt x="11112" y="327025"/>
                  <a:pt x="0" y="293687"/>
                  <a:pt x="0" y="252412"/>
                </a:cubicBezTo>
                <a:cubicBezTo>
                  <a:pt x="0" y="198437"/>
                  <a:pt x="15875" y="150812"/>
                  <a:pt x="47625" y="109537"/>
                </a:cubicBezTo>
                <a:cubicBezTo>
                  <a:pt x="73025" y="65087"/>
                  <a:pt x="122237" y="28575"/>
                  <a:pt x="195262" y="0"/>
                </a:cubicBezTo>
                <a:close/>
              </a:path>
            </a:pathLst>
          </a:custGeom>
          <a:solidFill>
            <a:prstClr val="whit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01575" tIns="50785" rIns="101575" bIns="507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15259"/>
            <a:endParaRPr lang="en-US" altLang="zh-CN" sz="10700" dirty="0">
              <a:solidFill>
                <a:prstClr val="white"/>
              </a:solidFill>
              <a:latin typeface="方正粗雅宋_GBK" panose="02000000000000000000" pitchFamily="2" charset="-122"/>
              <a:ea typeface="方正粗雅宋_GBK" panose="02000000000000000000" pitchFamily="2" charset="-122"/>
              <a:cs typeface="SimSun"/>
            </a:endParaRPr>
          </a:p>
        </p:txBody>
      </p:sp>
      <p:sp>
        <p:nvSpPr>
          <p:cNvPr id="7" name="任意多边形 139">
            <a:extLst>
              <a:ext uri="{FF2B5EF4-FFF2-40B4-BE49-F238E27FC236}">
                <a16:creationId xmlns="" xmlns:a16="http://schemas.microsoft.com/office/drawing/2014/main" id="{E413A410-1952-437A-A9FB-83001EC3438E}"/>
              </a:ext>
            </a:extLst>
          </p:cNvPr>
          <p:cNvSpPr/>
          <p:nvPr/>
        </p:nvSpPr>
        <p:spPr>
          <a:xfrm>
            <a:off x="7772655" y="2276286"/>
            <a:ext cx="317336" cy="241780"/>
          </a:xfrm>
          <a:custGeom>
            <a:avLst/>
            <a:gdLst/>
            <a:ahLst/>
            <a:cxnLst/>
            <a:rect l="l" t="t" r="r" b="b"/>
            <a:pathLst>
              <a:path w="500062" h="381000">
                <a:moveTo>
                  <a:pt x="381000" y="0"/>
                </a:moveTo>
                <a:cubicBezTo>
                  <a:pt x="415925" y="0"/>
                  <a:pt x="444500" y="9525"/>
                  <a:pt x="466724" y="28575"/>
                </a:cubicBezTo>
                <a:cubicBezTo>
                  <a:pt x="488949" y="50800"/>
                  <a:pt x="500062" y="84137"/>
                  <a:pt x="500062" y="128587"/>
                </a:cubicBezTo>
                <a:cubicBezTo>
                  <a:pt x="500062" y="179387"/>
                  <a:pt x="485774" y="227012"/>
                  <a:pt x="457200" y="271462"/>
                </a:cubicBezTo>
                <a:cubicBezTo>
                  <a:pt x="422274" y="319087"/>
                  <a:pt x="371474" y="355600"/>
                  <a:pt x="304800" y="381000"/>
                </a:cubicBezTo>
                <a:lnTo>
                  <a:pt x="276224" y="347662"/>
                </a:lnTo>
                <a:cubicBezTo>
                  <a:pt x="311150" y="334962"/>
                  <a:pt x="341312" y="315912"/>
                  <a:pt x="366712" y="290512"/>
                </a:cubicBezTo>
                <a:cubicBezTo>
                  <a:pt x="382587" y="271462"/>
                  <a:pt x="390524" y="252412"/>
                  <a:pt x="390524" y="233362"/>
                </a:cubicBezTo>
                <a:cubicBezTo>
                  <a:pt x="390524" y="223837"/>
                  <a:pt x="384174" y="215900"/>
                  <a:pt x="371474" y="209550"/>
                </a:cubicBezTo>
                <a:cubicBezTo>
                  <a:pt x="368300" y="203200"/>
                  <a:pt x="360362" y="200025"/>
                  <a:pt x="347662" y="200025"/>
                </a:cubicBezTo>
                <a:cubicBezTo>
                  <a:pt x="328612" y="193675"/>
                  <a:pt x="312737" y="185737"/>
                  <a:pt x="300037" y="176212"/>
                </a:cubicBezTo>
                <a:cubicBezTo>
                  <a:pt x="277812" y="157162"/>
                  <a:pt x="266700" y="131762"/>
                  <a:pt x="266700" y="100012"/>
                </a:cubicBezTo>
                <a:cubicBezTo>
                  <a:pt x="266700" y="71437"/>
                  <a:pt x="277812" y="47625"/>
                  <a:pt x="300037" y="28575"/>
                </a:cubicBezTo>
                <a:cubicBezTo>
                  <a:pt x="319087" y="9525"/>
                  <a:pt x="346074" y="0"/>
                  <a:pt x="381000" y="0"/>
                </a:cubicBezTo>
                <a:close/>
                <a:moveTo>
                  <a:pt x="109537" y="0"/>
                </a:moveTo>
                <a:cubicBezTo>
                  <a:pt x="144462" y="0"/>
                  <a:pt x="173037" y="9525"/>
                  <a:pt x="195262" y="28575"/>
                </a:cubicBezTo>
                <a:cubicBezTo>
                  <a:pt x="217487" y="50800"/>
                  <a:pt x="228600" y="84137"/>
                  <a:pt x="228600" y="128587"/>
                </a:cubicBezTo>
                <a:cubicBezTo>
                  <a:pt x="228600" y="179387"/>
                  <a:pt x="212724" y="227012"/>
                  <a:pt x="180974" y="271462"/>
                </a:cubicBezTo>
                <a:cubicBezTo>
                  <a:pt x="149224" y="319087"/>
                  <a:pt x="100012" y="355600"/>
                  <a:pt x="33337" y="381000"/>
                </a:cubicBezTo>
                <a:lnTo>
                  <a:pt x="4762" y="347662"/>
                </a:lnTo>
                <a:cubicBezTo>
                  <a:pt x="39687" y="334962"/>
                  <a:pt x="69850" y="315912"/>
                  <a:pt x="95250" y="290512"/>
                </a:cubicBezTo>
                <a:cubicBezTo>
                  <a:pt x="114300" y="271462"/>
                  <a:pt x="122237" y="252412"/>
                  <a:pt x="119062" y="233362"/>
                </a:cubicBezTo>
                <a:cubicBezTo>
                  <a:pt x="119062" y="223837"/>
                  <a:pt x="114300" y="215900"/>
                  <a:pt x="104774" y="209550"/>
                </a:cubicBezTo>
                <a:cubicBezTo>
                  <a:pt x="101599" y="203200"/>
                  <a:pt x="92074" y="200025"/>
                  <a:pt x="76200" y="200025"/>
                </a:cubicBezTo>
                <a:cubicBezTo>
                  <a:pt x="25400" y="184150"/>
                  <a:pt x="0" y="150812"/>
                  <a:pt x="0" y="100012"/>
                </a:cubicBezTo>
                <a:cubicBezTo>
                  <a:pt x="0" y="71437"/>
                  <a:pt x="9524" y="47625"/>
                  <a:pt x="28574" y="28575"/>
                </a:cubicBezTo>
                <a:cubicBezTo>
                  <a:pt x="50800" y="9525"/>
                  <a:pt x="77787" y="0"/>
                  <a:pt x="109537" y="0"/>
                </a:cubicBezTo>
                <a:close/>
              </a:path>
            </a:pathLst>
          </a:custGeom>
          <a:solidFill>
            <a:prstClr val="whit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01575" tIns="50785" rIns="101575" bIns="507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15259"/>
            <a:endParaRPr lang="en-US" altLang="zh-CN" sz="10700" dirty="0">
              <a:solidFill>
                <a:prstClr val="white"/>
              </a:solidFill>
              <a:latin typeface="方正粗雅宋_GBK" panose="02000000000000000000" pitchFamily="2" charset="-122"/>
              <a:ea typeface="方正粗雅宋_GBK" panose="02000000000000000000" pitchFamily="2" charset="-122"/>
              <a:cs typeface="SimSun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6FA1C01D-B77D-4604-8601-C68130D1DD00}"/>
              </a:ext>
            </a:extLst>
          </p:cNvPr>
          <p:cNvSpPr/>
          <p:nvPr/>
        </p:nvSpPr>
        <p:spPr>
          <a:xfrm>
            <a:off x="1879651" y="3242781"/>
            <a:ext cx="6374047" cy="461664"/>
          </a:xfrm>
          <a:prstGeom prst="rect">
            <a:avLst/>
          </a:prstGeom>
          <a:solidFill>
            <a:srgbClr val="FFC000"/>
          </a:solidFill>
        </p:spPr>
        <p:txBody>
          <a:bodyPr wrap="square" lIns="101575" tIns="50785" rIns="101575" bIns="50785">
            <a:spAutoFit/>
          </a:bodyPr>
          <a:lstStyle/>
          <a:p>
            <a:pPr algn="ctr" defTabSz="1015259"/>
            <a:r>
              <a:rPr lang="zh-CN" altLang="en-US" sz="2300" dirty="0">
                <a:solidFill>
                  <a:srgbClr val="220000"/>
                </a:solidFill>
                <a:latin typeface="微软雅黑 Light" pitchFamily="34" charset="-122"/>
                <a:ea typeface="微软雅黑 Light" pitchFamily="34" charset="-122"/>
                <a:cs typeface="SimSun"/>
              </a:rPr>
              <a:t>产业人群打通，构建人群数据体系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AC26C3AF-CA91-462E-A034-2FD3EB2B404C}"/>
              </a:ext>
            </a:extLst>
          </p:cNvPr>
          <p:cNvSpPr/>
          <p:nvPr/>
        </p:nvSpPr>
        <p:spPr>
          <a:xfrm>
            <a:off x="3719849" y="3881270"/>
            <a:ext cx="2640293" cy="718146"/>
          </a:xfrm>
          <a:prstGeom prst="rect">
            <a:avLst/>
          </a:prstGeom>
          <a:noFill/>
        </p:spPr>
        <p:txBody>
          <a:bodyPr vert="horz" wrap="square" lIns="101575" tIns="50785" rIns="101575" bIns="50785">
            <a:spAutoFit/>
          </a:bodyPr>
          <a:lstStyle/>
          <a:p>
            <a:pPr algn="ctr" defTabSz="1015259"/>
            <a:r>
              <a:rPr lang="zh-CN" altLang="en-US" sz="40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人群共享</a:t>
            </a:r>
            <a:endParaRPr lang="en-US" altLang="zh-CN" sz="4000" dirty="0">
              <a:solidFill>
                <a:prstClr val="white"/>
              </a:solidFill>
              <a:latin typeface="方正粗雅宋_GBK" panose="02000000000000000000" pitchFamily="2" charset="-122"/>
              <a:ea typeface="方正粗雅宋_GBK" panose="02000000000000000000" pitchFamily="2" charset="-122"/>
              <a:cs typeface="SimSun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A0B9BF3E-D774-4862-A7AF-233B9979A449}"/>
              </a:ext>
            </a:extLst>
          </p:cNvPr>
          <p:cNvCxnSpPr/>
          <p:nvPr/>
        </p:nvCxnSpPr>
        <p:spPr>
          <a:xfrm>
            <a:off x="3559831" y="3923831"/>
            <a:ext cx="0" cy="5813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0E21FA48-E07B-4D98-9AC1-DE0909A31C55}"/>
              </a:ext>
            </a:extLst>
          </p:cNvPr>
          <p:cNvCxnSpPr/>
          <p:nvPr/>
        </p:nvCxnSpPr>
        <p:spPr>
          <a:xfrm>
            <a:off x="6680178" y="3923831"/>
            <a:ext cx="0" cy="5813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F271EC24-B1BB-4BC4-B32C-399AA9766190}"/>
              </a:ext>
            </a:extLst>
          </p:cNvPr>
          <p:cNvSpPr/>
          <p:nvPr/>
        </p:nvSpPr>
        <p:spPr>
          <a:xfrm>
            <a:off x="2430420" y="1923914"/>
            <a:ext cx="5570866" cy="1333699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defTabSz="1015259"/>
            <a:r>
              <a:rPr lang="zh-CN" altLang="en-US" sz="80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整合</a:t>
            </a:r>
            <a:r>
              <a:rPr lang="zh-CN" altLang="en-US" sz="49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 </a:t>
            </a:r>
            <a:r>
              <a:rPr lang="en-US" altLang="zh-CN" sz="73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+</a:t>
            </a:r>
            <a:r>
              <a:rPr lang="en-US" altLang="zh-CN" sz="49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 </a:t>
            </a:r>
            <a:r>
              <a:rPr lang="zh-CN" altLang="en-US" sz="80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打通</a:t>
            </a:r>
            <a:endParaRPr lang="en-US" altLang="zh-CN" sz="8000" dirty="0">
              <a:solidFill>
                <a:prstClr val="white"/>
              </a:solidFill>
              <a:latin typeface="方正粗雅宋_GBK" panose="02000000000000000000" pitchFamily="2" charset="-122"/>
              <a:ea typeface="方正粗雅宋_GBK" panose="02000000000000000000" pitchFamily="2" charset="-122"/>
              <a:cs typeface="SimSun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38291" y="1337335"/>
            <a:ext cx="3439926" cy="806712"/>
            <a:chOff x="3638291" y="1337335"/>
            <a:chExt cx="3439926" cy="806712"/>
          </a:xfrm>
        </p:grpSpPr>
        <p:pic>
          <p:nvPicPr>
            <p:cNvPr id="18" name="图片 17">
              <a:extLst>
                <a:ext uri="{FF2B5EF4-FFF2-40B4-BE49-F238E27FC236}">
                  <a16:creationId xmlns="" xmlns:a16="http://schemas.microsoft.com/office/drawing/2014/main" id="{883FEB64-8ABB-4A5D-9F25-8DC4E85C2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65321"/>
            <a:stretch/>
          </p:blipFill>
          <p:spPr>
            <a:xfrm>
              <a:off x="3638291" y="1337335"/>
              <a:ext cx="1601729" cy="806712"/>
            </a:xfrm>
            <a:prstGeom prst="rect">
              <a:avLst/>
            </a:prstGeom>
          </p:spPr>
        </p:pic>
        <p:pic>
          <p:nvPicPr>
            <p:cNvPr id="19" name="Picture 2" descr="C:\Users\17092788\Desktop\download-samsung-galaxy-note-8-mockup-15454646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1" t="30735" r="32350" b="56465"/>
            <a:stretch/>
          </p:blipFill>
          <p:spPr bwMode="auto">
            <a:xfrm>
              <a:off x="5240025" y="1472933"/>
              <a:ext cx="1838192" cy="53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24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xmlns="" id="{637B4F22-E390-46BB-BBB3-45D361AF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450456"/>
            <a:ext cx="8763000" cy="581356"/>
          </a:xfrm>
        </p:spPr>
        <p:txBody>
          <a:bodyPr>
            <a:normAutofit/>
          </a:bodyPr>
          <a:lstStyle/>
          <a:p>
            <a:pPr defTabSz="759422"/>
            <a:r>
              <a:rPr lang="en-US" altLang="zh-CN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  <a:r>
              <a:rPr lang="zh-CN" altLang="en-US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大产业协同：同心多圆，构建场景互联网</a:t>
            </a:r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xmlns="" id="{D0321547-4114-473F-B9C4-B886A3EF79BD}"/>
              </a:ext>
            </a:extLst>
          </p:cNvPr>
          <p:cNvSpPr/>
          <p:nvPr/>
        </p:nvSpPr>
        <p:spPr>
          <a:xfrm>
            <a:off x="3386746" y="1424589"/>
            <a:ext cx="3390428" cy="3390433"/>
          </a:xfrm>
          <a:prstGeom prst="arc">
            <a:avLst>
              <a:gd name="adj1" fmla="val 7422110"/>
              <a:gd name="adj2" fmla="val 298650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95" tIns="50695" rIns="101395" bIns="50695" rtlCol="0" anchor="ctr"/>
          <a:lstStyle/>
          <a:p>
            <a:pPr algn="ctr" defTabSz="759422"/>
            <a:endParaRPr lang="zh-CN" altLang="en-US" sz="160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r="9789"/>
          <a:stretch/>
        </p:blipFill>
        <p:spPr>
          <a:xfrm>
            <a:off x="4290795" y="2578320"/>
            <a:ext cx="1593256" cy="502526"/>
          </a:xfrm>
          <a:prstGeom prst="rect">
            <a:avLst/>
          </a:prstGeom>
        </p:spPr>
      </p:pic>
      <p:sp>
        <p:nvSpPr>
          <p:cNvPr id="7" name="弧形 6">
            <a:extLst>
              <a:ext uri="{FF2B5EF4-FFF2-40B4-BE49-F238E27FC236}">
                <a16:creationId xmlns:a16="http://schemas.microsoft.com/office/drawing/2014/main" xmlns="" id="{D0321547-4114-473F-B9C4-B886A3EF79BD}"/>
              </a:ext>
            </a:extLst>
          </p:cNvPr>
          <p:cNvSpPr/>
          <p:nvPr/>
        </p:nvSpPr>
        <p:spPr>
          <a:xfrm>
            <a:off x="3989880" y="2015011"/>
            <a:ext cx="2191046" cy="2191049"/>
          </a:xfrm>
          <a:prstGeom prst="arc">
            <a:avLst>
              <a:gd name="adj1" fmla="val 7846673"/>
              <a:gd name="adj2" fmla="val 2866872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95" tIns="50695" rIns="101395" bIns="50695" rtlCol="0" anchor="ctr"/>
          <a:lstStyle/>
          <a:p>
            <a:pPr algn="ctr" defTabSz="759422"/>
            <a:endParaRPr lang="zh-CN" altLang="en-US" sz="160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xmlns="" id="{D0321547-4114-473F-B9C4-B886A3EF79BD}"/>
              </a:ext>
            </a:extLst>
          </p:cNvPr>
          <p:cNvSpPr/>
          <p:nvPr/>
        </p:nvSpPr>
        <p:spPr>
          <a:xfrm>
            <a:off x="2596761" y="636570"/>
            <a:ext cx="4966484" cy="4966491"/>
          </a:xfrm>
          <a:prstGeom prst="arc">
            <a:avLst>
              <a:gd name="adj1" fmla="val 11569041"/>
              <a:gd name="adj2" fmla="val 9009847"/>
            </a:avLst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95" tIns="50695" rIns="101395" bIns="50695" rtlCol="0" anchor="ctr"/>
          <a:lstStyle/>
          <a:p>
            <a:pPr algn="ctr" defTabSz="759422"/>
            <a:endParaRPr lang="zh-CN" altLang="en-US" sz="160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36737" y="4457970"/>
            <a:ext cx="1687792" cy="486601"/>
            <a:chOff x="5220405" y="1479088"/>
            <a:chExt cx="1519013" cy="437941"/>
          </a:xfrm>
          <a:noFill/>
        </p:grpSpPr>
        <p:sp>
          <p:nvSpPr>
            <p:cNvPr id="10" name="矩形 9"/>
            <p:cNvSpPr/>
            <p:nvPr/>
          </p:nvSpPr>
          <p:spPr>
            <a:xfrm>
              <a:off x="5220405" y="1479088"/>
              <a:ext cx="1519013" cy="437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9422"/>
              <a:endParaRPr lang="zh-CN" altLang="en-US" sz="1100">
                <a:solidFill>
                  <a:prstClr val="white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286543" y="1479088"/>
              <a:ext cx="1421750" cy="428708"/>
              <a:chOff x="5640428" y="1791770"/>
              <a:chExt cx="1421750" cy="428708"/>
            </a:xfrm>
            <a:grpFill/>
          </p:grpSpPr>
          <p:sp>
            <p:nvSpPr>
              <p:cNvPr id="12" name="文本框 34">
                <a:extLst>
                  <a:ext uri="{FF2B5EF4-FFF2-40B4-BE49-F238E27FC236}">
                    <a16:creationId xmlns:a16="http://schemas.microsoft.com/office/drawing/2014/main" xmlns="" id="{56DF1649-F1D6-4A27-A4EB-770ED8A97105}"/>
                  </a:ext>
                </a:extLst>
              </p:cNvPr>
              <p:cNvSpPr txBox="1"/>
              <p:nvPr/>
            </p:nvSpPr>
            <p:spPr>
              <a:xfrm>
                <a:off x="5712482" y="1998879"/>
                <a:ext cx="1257094" cy="2215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 defTabSz="759422">
                  <a:lnSpc>
                    <a:spcPct val="100000"/>
                  </a:lnSpc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科技金融服务平台</a:t>
                </a: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91" b="59610"/>
              <a:stretch/>
            </p:blipFill>
            <p:spPr>
              <a:xfrm>
                <a:off x="5640428" y="1791770"/>
                <a:ext cx="1421750" cy="30876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14" name="组合 13"/>
          <p:cNvGrpSpPr/>
          <p:nvPr/>
        </p:nvGrpSpPr>
        <p:grpSpPr>
          <a:xfrm>
            <a:off x="2135538" y="1668378"/>
            <a:ext cx="1654962" cy="486602"/>
            <a:chOff x="2456332" y="1478160"/>
            <a:chExt cx="1489466" cy="437941"/>
          </a:xfrm>
          <a:noFill/>
        </p:grpSpPr>
        <p:sp>
          <p:nvSpPr>
            <p:cNvPr id="15" name="矩形 14"/>
            <p:cNvSpPr/>
            <p:nvPr/>
          </p:nvSpPr>
          <p:spPr>
            <a:xfrm>
              <a:off x="2484635" y="1478160"/>
              <a:ext cx="1363568" cy="437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9422"/>
              <a:endParaRPr lang="zh-CN" altLang="en-US" sz="1100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456332" y="1533509"/>
              <a:ext cx="1489466" cy="377015"/>
              <a:chOff x="2223443" y="1843463"/>
              <a:chExt cx="1489466" cy="377015"/>
            </a:xfrm>
            <a:grpFill/>
          </p:grpSpPr>
          <p:sp>
            <p:nvSpPr>
              <p:cNvPr id="17" name="文本框 37">
                <a:extLst>
                  <a:ext uri="{FF2B5EF4-FFF2-40B4-BE49-F238E27FC236}">
                    <a16:creationId xmlns:a16="http://schemas.microsoft.com/office/drawing/2014/main" xmlns="" id="{F8E6FDE6-9DED-4043-B2F3-185418A8B592}"/>
                  </a:ext>
                </a:extLst>
              </p:cNvPr>
              <p:cNvSpPr txBox="1"/>
              <p:nvPr/>
            </p:nvSpPr>
            <p:spPr>
              <a:xfrm>
                <a:off x="2223443" y="1998879"/>
                <a:ext cx="1489466" cy="2215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 defTabSz="759422">
                  <a:lnSpc>
                    <a:spcPct val="100000"/>
                  </a:lnSpc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智慧地产运营商</a:t>
                </a: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895" b="15243"/>
              <a:stretch/>
            </p:blipFill>
            <p:spPr>
              <a:xfrm>
                <a:off x="2257301" y="1843463"/>
                <a:ext cx="1421750" cy="209549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弧形 18">
            <a:extLst>
              <a:ext uri="{FF2B5EF4-FFF2-40B4-BE49-F238E27FC236}">
                <a16:creationId xmlns:a16="http://schemas.microsoft.com/office/drawing/2014/main" xmlns="" id="{D0321547-4114-473F-B9C4-B886A3EF79BD}"/>
              </a:ext>
            </a:extLst>
          </p:cNvPr>
          <p:cNvSpPr/>
          <p:nvPr/>
        </p:nvSpPr>
        <p:spPr>
          <a:xfrm>
            <a:off x="1227672" y="-732537"/>
            <a:ext cx="7704667" cy="7704678"/>
          </a:xfrm>
          <a:prstGeom prst="arc">
            <a:avLst>
              <a:gd name="adj1" fmla="val 268841"/>
              <a:gd name="adj2" fmla="val 11912180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95" tIns="50695" rIns="101395" bIns="50695" rtlCol="0" anchor="ctr"/>
          <a:lstStyle/>
          <a:p>
            <a:pPr algn="ctr" defTabSz="759422"/>
            <a:endParaRPr lang="zh-CN" altLang="en-US" sz="160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xmlns="" id="{D0321547-4114-473F-B9C4-B886A3EF79BD}"/>
              </a:ext>
            </a:extLst>
          </p:cNvPr>
          <p:cNvSpPr/>
          <p:nvPr/>
        </p:nvSpPr>
        <p:spPr>
          <a:xfrm>
            <a:off x="2031169" y="47126"/>
            <a:ext cx="6145341" cy="6145350"/>
          </a:xfrm>
          <a:prstGeom prst="arc">
            <a:avLst>
              <a:gd name="adj1" fmla="val 14591322"/>
              <a:gd name="adj2" fmla="val 11255216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95" tIns="50695" rIns="101395" bIns="50695" rtlCol="0" anchor="ctr"/>
          <a:lstStyle/>
          <a:p>
            <a:pPr algn="ctr" defTabSz="759422"/>
            <a:endParaRPr lang="zh-CN" altLang="en-US" sz="160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弧形 20">
            <a:extLst>
              <a:ext uri="{FF2B5EF4-FFF2-40B4-BE49-F238E27FC236}">
                <a16:creationId xmlns:a16="http://schemas.microsoft.com/office/drawing/2014/main" xmlns="" id="{D0321547-4114-473F-B9C4-B886A3EF79BD}"/>
              </a:ext>
            </a:extLst>
          </p:cNvPr>
          <p:cNvSpPr/>
          <p:nvPr/>
        </p:nvSpPr>
        <p:spPr>
          <a:xfrm>
            <a:off x="698502" y="-1452200"/>
            <a:ext cx="9143987" cy="9144000"/>
          </a:xfrm>
          <a:prstGeom prst="arc">
            <a:avLst>
              <a:gd name="adj1" fmla="val 18894287"/>
              <a:gd name="adj2" fmla="val 1393018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95" tIns="50695" rIns="101395" bIns="50695" rtlCol="0" anchor="ctr"/>
          <a:lstStyle/>
          <a:p>
            <a:pPr algn="ctr" defTabSz="759422"/>
            <a:endParaRPr lang="zh-CN" altLang="en-US" sz="160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48659" y="2705354"/>
            <a:ext cx="1970260" cy="488942"/>
            <a:chOff x="1813749" y="3055865"/>
            <a:chExt cx="1773234" cy="440048"/>
          </a:xfrm>
          <a:noFill/>
        </p:grpSpPr>
        <p:sp>
          <p:nvSpPr>
            <p:cNvPr id="23" name="矩形 22"/>
            <p:cNvSpPr/>
            <p:nvPr/>
          </p:nvSpPr>
          <p:spPr>
            <a:xfrm>
              <a:off x="1813749" y="3055865"/>
              <a:ext cx="1636845" cy="437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9422"/>
              <a:endParaRPr lang="zh-CN" altLang="en-US" sz="1100">
                <a:solidFill>
                  <a:prstClr val="white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813749" y="3088576"/>
              <a:ext cx="1773234" cy="407337"/>
              <a:chOff x="2607702" y="3563096"/>
              <a:chExt cx="1773234" cy="407337"/>
            </a:xfrm>
            <a:grpFill/>
          </p:grpSpPr>
          <p:sp>
            <p:nvSpPr>
              <p:cNvPr id="25" name="文本框 36">
                <a:extLst>
                  <a:ext uri="{FF2B5EF4-FFF2-40B4-BE49-F238E27FC236}">
                    <a16:creationId xmlns:a16="http://schemas.microsoft.com/office/drawing/2014/main" xmlns="" id="{5F24D127-0703-4B8C-8BE0-66C4C46CC9B8}"/>
                  </a:ext>
                </a:extLst>
              </p:cNvPr>
              <p:cNvSpPr txBox="1"/>
              <p:nvPr/>
            </p:nvSpPr>
            <p:spPr>
              <a:xfrm>
                <a:off x="2607702" y="3748834"/>
                <a:ext cx="1773234" cy="2215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 defTabSz="759422">
                  <a:lnSpc>
                    <a:spcPct val="100000"/>
                  </a:lnSpc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产业投资与资产管理平台</a:t>
                </a:r>
                <a:endParaRPr lang="en-US" altLang="zh-CN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192" b="47946"/>
              <a:stretch/>
            </p:blipFill>
            <p:spPr>
              <a:xfrm>
                <a:off x="2773687" y="3563096"/>
                <a:ext cx="1421750" cy="209550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6558661" y="2708809"/>
            <a:ext cx="1662569" cy="486601"/>
            <a:chOff x="5761741" y="3077778"/>
            <a:chExt cx="1496312" cy="437941"/>
          </a:xfrm>
          <a:noFill/>
        </p:grpSpPr>
        <p:sp>
          <p:nvSpPr>
            <p:cNvPr id="28" name="矩形 27"/>
            <p:cNvSpPr/>
            <p:nvPr/>
          </p:nvSpPr>
          <p:spPr>
            <a:xfrm>
              <a:off x="5761741" y="3077778"/>
              <a:ext cx="1496312" cy="437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9422"/>
              <a:endParaRPr lang="zh-CN" altLang="en-US" sz="1100">
                <a:solidFill>
                  <a:prstClr val="white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776404" y="3099917"/>
              <a:ext cx="1421750" cy="384656"/>
              <a:chOff x="6246528" y="3312877"/>
              <a:chExt cx="1421750" cy="384656"/>
            </a:xfrm>
            <a:grpFill/>
          </p:grpSpPr>
          <p:sp>
            <p:nvSpPr>
              <p:cNvPr id="30" name="文本框 4">
                <a:extLst>
                  <a:ext uri="{FF2B5EF4-FFF2-40B4-BE49-F238E27FC236}">
                    <a16:creationId xmlns:a16="http://schemas.microsoft.com/office/drawing/2014/main" xmlns="" id="{7193531D-107F-49B8-94B1-E5AA4760DBD5}"/>
                  </a:ext>
                </a:extLst>
              </p:cNvPr>
              <p:cNvSpPr txBox="1"/>
              <p:nvPr/>
            </p:nvSpPr>
            <p:spPr>
              <a:xfrm>
                <a:off x="6292971" y="3475934"/>
                <a:ext cx="1328864" cy="2215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 defTabSz="759422">
                  <a:lnSpc>
                    <a:spcPct val="100000"/>
                  </a:lnSpc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体育产业链运营平台</a:t>
                </a:r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304" b="-265"/>
              <a:stretch/>
            </p:blipFill>
            <p:spPr>
              <a:xfrm>
                <a:off x="6246528" y="3312877"/>
                <a:ext cx="1421750" cy="196850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32" name="组合 31"/>
          <p:cNvGrpSpPr/>
          <p:nvPr/>
        </p:nvGrpSpPr>
        <p:grpSpPr>
          <a:xfrm>
            <a:off x="6101065" y="1668579"/>
            <a:ext cx="1687792" cy="486601"/>
            <a:chOff x="5640988" y="2274981"/>
            <a:chExt cx="1519013" cy="437941"/>
          </a:xfrm>
          <a:noFill/>
        </p:grpSpPr>
        <p:sp>
          <p:nvSpPr>
            <p:cNvPr id="33" name="矩形 32"/>
            <p:cNvSpPr/>
            <p:nvPr/>
          </p:nvSpPr>
          <p:spPr>
            <a:xfrm>
              <a:off x="5640988" y="2274981"/>
              <a:ext cx="1519013" cy="437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9422"/>
              <a:endParaRPr lang="zh-CN" altLang="en-US" sz="1100">
                <a:solidFill>
                  <a:prstClr val="white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5644072" y="2310229"/>
              <a:ext cx="1421750" cy="369501"/>
              <a:chOff x="5665039" y="2695262"/>
              <a:chExt cx="1421750" cy="369501"/>
            </a:xfrm>
            <a:grpFill/>
          </p:grpSpPr>
          <p:sp>
            <p:nvSpPr>
              <p:cNvPr id="35" name="文本框 5">
                <a:extLst>
                  <a:ext uri="{FF2B5EF4-FFF2-40B4-BE49-F238E27FC236}">
                    <a16:creationId xmlns:a16="http://schemas.microsoft.com/office/drawing/2014/main" xmlns="" id="{0C789EF4-86AC-49E3-B336-EA4E65DA719C}"/>
                  </a:ext>
                </a:extLst>
              </p:cNvPr>
              <p:cNvSpPr txBox="1"/>
              <p:nvPr/>
            </p:nvSpPr>
            <p:spPr>
              <a:xfrm>
                <a:off x="5743056" y="2843164"/>
                <a:ext cx="1265716" cy="2215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 defTabSz="759422">
                  <a:lnSpc>
                    <a:spcPct val="100000"/>
                  </a:lnSpc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文化娱乐</a:t>
                </a:r>
                <a:r>
                  <a:rPr lang="en-US" altLang="zh-CN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O2O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平台</a:t>
                </a:r>
              </a:p>
            </p:txBody>
          </p:sp>
          <p:pic>
            <p:nvPicPr>
              <p:cNvPr id="36" name="图片 3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71" b="33769"/>
              <a:stretch/>
            </p:blipFill>
            <p:spPr>
              <a:xfrm>
                <a:off x="5665039" y="2695262"/>
                <a:ext cx="1421750" cy="171450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37" name="组合 36"/>
          <p:cNvGrpSpPr/>
          <p:nvPr/>
        </p:nvGrpSpPr>
        <p:grpSpPr>
          <a:xfrm>
            <a:off x="6368387" y="3748564"/>
            <a:ext cx="1687792" cy="499575"/>
            <a:chOff x="3815696" y="3856508"/>
            <a:chExt cx="1519013" cy="449618"/>
          </a:xfrm>
          <a:noFill/>
        </p:grpSpPr>
        <p:sp>
          <p:nvSpPr>
            <p:cNvPr id="38" name="矩形 37"/>
            <p:cNvSpPr/>
            <p:nvPr/>
          </p:nvSpPr>
          <p:spPr>
            <a:xfrm>
              <a:off x="3815696" y="3856508"/>
              <a:ext cx="1519013" cy="437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9422"/>
              <a:endParaRPr lang="zh-CN" altLang="en-US" sz="1100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910946" y="3922379"/>
              <a:ext cx="1329044" cy="383747"/>
              <a:chOff x="3901421" y="3826168"/>
              <a:chExt cx="1329044" cy="383747"/>
            </a:xfrm>
            <a:grpFill/>
          </p:grpSpPr>
          <p:sp>
            <p:nvSpPr>
              <p:cNvPr id="40" name="文本框 35">
                <a:extLst>
                  <a:ext uri="{FF2B5EF4-FFF2-40B4-BE49-F238E27FC236}">
                    <a16:creationId xmlns:a16="http://schemas.microsoft.com/office/drawing/2014/main" xmlns="" id="{727633D4-DC35-499D-BDE9-69EB908BA214}"/>
                  </a:ext>
                </a:extLst>
              </p:cNvPr>
              <p:cNvSpPr txBox="1"/>
              <p:nvPr/>
            </p:nvSpPr>
            <p:spPr>
              <a:xfrm>
                <a:off x="3901421" y="3988316"/>
                <a:ext cx="1329044" cy="2215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 defTabSz="759422">
                  <a:lnSpc>
                    <a:spcPct val="100000"/>
                  </a:lnSpc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智慧零售科技集团</a:t>
                </a:r>
              </a:p>
            </p:txBody>
          </p:sp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1422" y="3826168"/>
                <a:ext cx="1329043" cy="20728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A4B7FD98-1813-45F9-947E-E47FFA694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952" y="3843871"/>
            <a:ext cx="1618967" cy="48094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56748039-984B-4FEA-AA7A-0815E2164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1343" y="2209191"/>
            <a:ext cx="1618967" cy="48094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7748C167-AF08-4736-86D3-D558FF641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262" y="2209191"/>
            <a:ext cx="1618967" cy="480949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E6330400-FA83-4E45-BDA5-05B7DB749A84}"/>
              </a:ext>
            </a:extLst>
          </p:cNvPr>
          <p:cNvGrpSpPr/>
          <p:nvPr/>
        </p:nvGrpSpPr>
        <p:grpSpPr>
          <a:xfrm>
            <a:off x="1982767" y="3751300"/>
            <a:ext cx="1605768" cy="494340"/>
            <a:chOff x="1784484" y="3250270"/>
            <a:chExt cx="1445191" cy="444906"/>
          </a:xfrm>
          <a:noFill/>
        </p:grpSpPr>
        <p:grpSp>
          <p:nvGrpSpPr>
            <p:cNvPr id="46" name="组合 45"/>
            <p:cNvGrpSpPr/>
            <p:nvPr/>
          </p:nvGrpSpPr>
          <p:grpSpPr>
            <a:xfrm>
              <a:off x="1784484" y="3250270"/>
              <a:ext cx="1364509" cy="444906"/>
              <a:chOff x="2013931" y="2248109"/>
              <a:chExt cx="1364509" cy="444906"/>
            </a:xfrm>
            <a:grpFill/>
          </p:grpSpPr>
          <p:sp>
            <p:nvSpPr>
              <p:cNvPr id="48" name="矩形 47"/>
              <p:cNvSpPr/>
              <p:nvPr/>
            </p:nvSpPr>
            <p:spPr>
              <a:xfrm>
                <a:off x="2013931" y="2248109"/>
                <a:ext cx="1364509" cy="4379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59422"/>
                <a:endParaRPr lang="zh-CN" altLang="en-US" sz="11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2023181" y="2296944"/>
                <a:ext cx="1339742" cy="396071"/>
                <a:chOff x="2004614" y="2668692"/>
                <a:chExt cx="1339742" cy="396071"/>
              </a:xfrm>
              <a:grpFill/>
            </p:grpSpPr>
            <p:sp>
              <p:nvSpPr>
                <p:cNvPr id="50" name="文本框 33">
                  <a:extLst>
                    <a:ext uri="{FF2B5EF4-FFF2-40B4-BE49-F238E27FC236}">
                      <a16:creationId xmlns:a16="http://schemas.microsoft.com/office/drawing/2014/main" xmlns="" id="{AB7CECF9-916F-442F-A92A-1413A371E2F3}"/>
                    </a:ext>
                  </a:extLst>
                </p:cNvPr>
                <p:cNvSpPr txBox="1"/>
                <p:nvPr/>
              </p:nvSpPr>
              <p:spPr>
                <a:xfrm>
                  <a:off x="2079266" y="2843164"/>
                  <a:ext cx="1265090" cy="22159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ct val="150000"/>
                    </a:lnSpc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ctr" defTabSz="759422">
                    <a:lnSpc>
                      <a:spcPct val="100000"/>
                    </a:lnSpc>
                  </a:pPr>
                  <a:r>
                    <a:rPr lang="zh-CN" altLang="en-US" dirty="0">
                      <a:solidFill>
                        <a:prstClr val="white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智慧物流服务平台</a:t>
                  </a:r>
                  <a:endParaRPr lang="en-US" altLang="zh-CN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pic>
              <p:nvPicPr>
                <p:cNvPr id="51" name="图片 50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r="48731"/>
                <a:stretch/>
              </p:blipFill>
              <p:spPr>
                <a:xfrm>
                  <a:off x="2004614" y="2668692"/>
                  <a:ext cx="725149" cy="207282"/>
                </a:xfrm>
                <a:prstGeom prst="rect">
                  <a:avLst/>
                </a:prstGeom>
                <a:grpFill/>
              </p:spPr>
            </p:pic>
          </p:grp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xmlns="" id="{64917FCC-1281-401B-B28D-B470577D8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47"/>
            <a:stretch/>
          </p:blipFill>
          <p:spPr>
            <a:xfrm>
              <a:off x="2508664" y="3325307"/>
              <a:ext cx="721011" cy="141577"/>
            </a:xfrm>
            <a:prstGeom prst="rect">
              <a:avLst/>
            </a:prstGeom>
            <a:grpFill/>
          </p:spPr>
        </p:pic>
      </p:grpSp>
      <p:sp>
        <p:nvSpPr>
          <p:cNvPr id="52" name="文本框 2">
            <a:extLst>
              <a:ext uri="{FF2B5EF4-FFF2-40B4-BE49-F238E27FC236}">
                <a16:creationId xmlns:a16="http://schemas.microsoft.com/office/drawing/2014/main" xmlns="" id="{D3112C43-E93E-4B6C-B995-8AC349B83B38}"/>
              </a:ext>
            </a:extLst>
          </p:cNvPr>
          <p:cNvSpPr txBox="1"/>
          <p:nvPr/>
        </p:nvSpPr>
        <p:spPr>
          <a:xfrm>
            <a:off x="3985370" y="3081449"/>
            <a:ext cx="2195311" cy="512961"/>
          </a:xfrm>
          <a:prstGeom prst="rect">
            <a:avLst/>
          </a:prstGeom>
          <a:noFill/>
        </p:spPr>
        <p:txBody>
          <a:bodyPr wrap="square" lIns="101395" tIns="50695" rIns="101395" bIns="50695" rtlCol="0">
            <a:spAutoFit/>
          </a:bodyPr>
          <a:lstStyle/>
          <a:p>
            <a:pPr algn="ctr" defTabSz="759422"/>
            <a:r>
              <a:rPr lang="zh-CN" altLang="en-US" sz="13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产业协同提供技术、流量和场景等多方位支持</a:t>
            </a:r>
          </a:p>
        </p:txBody>
      </p:sp>
    </p:spTree>
    <p:extLst>
      <p:ext uri="{BB962C8B-B14F-4D97-AF65-F5344CB8AC3E}">
        <p14:creationId xmlns:p14="http://schemas.microsoft.com/office/powerpoint/2010/main" val="37969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4B69E546-7000-4858-A568-E2E55FA08E2A}"/>
              </a:ext>
            </a:extLst>
          </p:cNvPr>
          <p:cNvSpPr txBox="1"/>
          <p:nvPr/>
        </p:nvSpPr>
        <p:spPr>
          <a:xfrm>
            <a:off x="992267" y="3401537"/>
            <a:ext cx="1749768" cy="555708"/>
          </a:xfrm>
          <a:prstGeom prst="rect">
            <a:avLst/>
          </a:prstGeom>
          <a:noFill/>
        </p:spPr>
        <p:txBody>
          <a:bodyPr wrap="none" lIns="76155" tIns="38099" rIns="76155" bIns="38099" rtlCol="0">
            <a:spAutoFit/>
          </a:bodyPr>
          <a:lstStyle/>
          <a:p>
            <a:pPr algn="ctr" defTabSz="507717"/>
            <a:r>
              <a:rPr lang="zh-CN" altLang="en-US" sz="3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方正清刻本悦宋简体" panose="02000000000000000000" pitchFamily="2" charset="-122"/>
              </a:rPr>
              <a:t>赢得未来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06340D3-EEA9-4651-8DEA-BEF0114E88CF}"/>
              </a:ext>
            </a:extLst>
          </p:cNvPr>
          <p:cNvSpPr txBox="1"/>
          <p:nvPr/>
        </p:nvSpPr>
        <p:spPr>
          <a:xfrm>
            <a:off x="4014897" y="3401537"/>
            <a:ext cx="2148738" cy="555708"/>
          </a:xfrm>
          <a:prstGeom prst="rect">
            <a:avLst/>
          </a:prstGeom>
          <a:noFill/>
        </p:spPr>
        <p:txBody>
          <a:bodyPr wrap="none" lIns="76155" tIns="38099" rIns="76155" bIns="38099" rtlCol="0">
            <a:spAutoFit/>
          </a:bodyPr>
          <a:lstStyle/>
          <a:p>
            <a:pPr algn="ctr" defTabSz="507717"/>
            <a:r>
              <a:rPr lang="zh-CN" altLang="en-US" sz="3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方正清刻本悦宋简体" panose="02000000000000000000" pitchFamily="2" charset="-122"/>
              </a:rPr>
              <a:t>赢得正能量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2A5F1067-7088-4116-9750-0CF0041D109F}"/>
              </a:ext>
            </a:extLst>
          </p:cNvPr>
          <p:cNvSpPr txBox="1"/>
          <p:nvPr/>
        </p:nvSpPr>
        <p:spPr>
          <a:xfrm>
            <a:off x="7340319" y="3401537"/>
            <a:ext cx="1749768" cy="555708"/>
          </a:xfrm>
          <a:prstGeom prst="rect">
            <a:avLst/>
          </a:prstGeom>
          <a:noFill/>
        </p:spPr>
        <p:txBody>
          <a:bodyPr wrap="none" lIns="76155" tIns="38099" rIns="76155" bIns="38099" rtlCol="0">
            <a:spAutoFit/>
          </a:bodyPr>
          <a:lstStyle/>
          <a:p>
            <a:pPr algn="ctr" defTabSz="507717"/>
            <a:r>
              <a:rPr lang="zh-CN" altLang="en-US" sz="3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方正清刻本悦宋简体" panose="02000000000000000000" pitchFamily="2" charset="-122"/>
              </a:rPr>
              <a:t>赢得人心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D81C4404-8B9A-4271-A6A3-285F7195BE4D}"/>
              </a:ext>
            </a:extLst>
          </p:cNvPr>
          <p:cNvSpPr txBox="1"/>
          <p:nvPr/>
        </p:nvSpPr>
        <p:spPr>
          <a:xfrm>
            <a:off x="539604" y="3913495"/>
            <a:ext cx="2655027" cy="569384"/>
          </a:xfrm>
          <a:prstGeom prst="rect">
            <a:avLst/>
          </a:prstGeom>
          <a:noFill/>
        </p:spPr>
        <p:txBody>
          <a:bodyPr wrap="square" lIns="76155" tIns="38099" rIns="76155" bIns="38099" rtlCol="0">
            <a:spAutoFit/>
          </a:bodyPr>
          <a:lstStyle/>
          <a:p>
            <a:pPr algn="ctr" defTabSz="507717">
              <a:lnSpc>
                <a:spcPct val="12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方正清刻本悦宋简体" panose="02000000000000000000" pitchFamily="2" charset="-122"/>
              </a:rPr>
              <a:t>体育是新的增量市场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方正清刻本悦宋简体" panose="02000000000000000000" pitchFamily="2" charset="-122"/>
            </a:endParaRPr>
          </a:p>
          <a:p>
            <a:pPr algn="ctr" defTabSz="507717">
              <a:lnSpc>
                <a:spcPct val="12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方正清刻本悦宋简体" panose="02000000000000000000" pitchFamily="2" charset="-122"/>
              </a:rPr>
              <a:t>年轻化的娱乐方式和消费内容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B6520BAC-C2C0-4C70-943E-EA86C649AD8A}"/>
              </a:ext>
            </a:extLst>
          </p:cNvPr>
          <p:cNvSpPr txBox="1"/>
          <p:nvPr/>
        </p:nvSpPr>
        <p:spPr>
          <a:xfrm>
            <a:off x="3761754" y="3913495"/>
            <a:ext cx="2655027" cy="569384"/>
          </a:xfrm>
          <a:prstGeom prst="rect">
            <a:avLst/>
          </a:prstGeom>
          <a:noFill/>
        </p:spPr>
        <p:txBody>
          <a:bodyPr wrap="square" lIns="76155" tIns="38099" rIns="76155" bIns="38099" rtlCol="0">
            <a:spAutoFit/>
          </a:bodyPr>
          <a:lstStyle/>
          <a:p>
            <a:pPr algn="ctr" defTabSz="507717">
              <a:lnSpc>
                <a:spcPct val="12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方正清刻本悦宋简体" panose="02000000000000000000" pitchFamily="2" charset="-122"/>
              </a:rPr>
              <a:t>传递积极健康的生活理念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方正清刻本悦宋简体" panose="02000000000000000000" pitchFamily="2" charset="-122"/>
            </a:endParaRPr>
          </a:p>
          <a:p>
            <a:pPr algn="ctr" defTabSz="507717">
              <a:lnSpc>
                <a:spcPct val="12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方正清刻本悦宋简体" panose="02000000000000000000" pitchFamily="2" charset="-122"/>
              </a:rPr>
              <a:t>帮助获得正面积极品牌声誉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E1CAFED-9170-4333-BE4A-C2C1E16CFAE0}"/>
              </a:ext>
            </a:extLst>
          </p:cNvPr>
          <p:cNvSpPr txBox="1"/>
          <p:nvPr/>
        </p:nvSpPr>
        <p:spPr>
          <a:xfrm>
            <a:off x="6887662" y="3913495"/>
            <a:ext cx="2655027" cy="569384"/>
          </a:xfrm>
          <a:prstGeom prst="rect">
            <a:avLst/>
          </a:prstGeom>
          <a:noFill/>
        </p:spPr>
        <p:txBody>
          <a:bodyPr wrap="square" lIns="76155" tIns="38099" rIns="76155" bIns="38099" rtlCol="0">
            <a:spAutoFit/>
          </a:bodyPr>
          <a:lstStyle/>
          <a:p>
            <a:pPr algn="ctr" defTabSz="507717">
              <a:lnSpc>
                <a:spcPct val="12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方正清刻本悦宋简体" panose="02000000000000000000" pitchFamily="2" charset="-122"/>
              </a:rPr>
              <a:t>深度情绪卷入和体验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方正清刻本悦宋简体" panose="02000000000000000000" pitchFamily="2" charset="-122"/>
            </a:endParaRPr>
          </a:p>
          <a:p>
            <a:pPr algn="ctr" defTabSz="507717">
              <a:lnSpc>
                <a:spcPct val="12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方正清刻本悦宋简体" panose="02000000000000000000" pitchFamily="2" charset="-122"/>
              </a:rPr>
              <a:t>帮助品牌建立用户忠诚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D9E69A1E-605A-4F16-8FA2-858D347F3776}"/>
              </a:ext>
            </a:extLst>
          </p:cNvPr>
          <p:cNvGrpSpPr/>
          <p:nvPr/>
        </p:nvGrpSpPr>
        <p:grpSpPr>
          <a:xfrm>
            <a:off x="646560" y="1699627"/>
            <a:ext cx="8896146" cy="1536548"/>
            <a:chOff x="510897" y="1529184"/>
            <a:chExt cx="8004052" cy="1382465"/>
          </a:xfrm>
        </p:grpSpPr>
        <p:grpSp>
          <p:nvGrpSpPr>
            <p:cNvPr id="13" name="组合 12">
              <a:extLst>
                <a:ext uri="{FF2B5EF4-FFF2-40B4-BE49-F238E27FC236}">
                  <a16:creationId xmlns="" xmlns:a16="http://schemas.microsoft.com/office/drawing/2014/main" id="{4F2670AD-4E03-4016-9601-520A22C40E61}"/>
                </a:ext>
              </a:extLst>
            </p:cNvPr>
            <p:cNvGrpSpPr/>
            <p:nvPr/>
          </p:nvGrpSpPr>
          <p:grpSpPr>
            <a:xfrm>
              <a:off x="3254658" y="1536974"/>
              <a:ext cx="2381663" cy="1374675"/>
              <a:chOff x="3548635" y="2141278"/>
              <a:chExt cx="2419894" cy="1396742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="" xmlns:a16="http://schemas.microsoft.com/office/drawing/2014/main" id="{16B2A354-FE86-4EC5-B191-02976299ACAB}"/>
                  </a:ext>
                </a:extLst>
              </p:cNvPr>
              <p:cNvGrpSpPr/>
              <p:nvPr/>
            </p:nvGrpSpPr>
            <p:grpSpPr>
              <a:xfrm>
                <a:off x="3548635" y="2141278"/>
                <a:ext cx="1396742" cy="1396742"/>
                <a:chOff x="1804837" y="2211679"/>
                <a:chExt cx="1577515" cy="1577516"/>
              </a:xfrm>
            </p:grpSpPr>
            <p:sp>
              <p:nvSpPr>
                <p:cNvPr id="34" name="椭圆 33">
                  <a:extLst>
                    <a:ext uri="{FF2B5EF4-FFF2-40B4-BE49-F238E27FC236}">
                      <a16:creationId xmlns="" xmlns:a16="http://schemas.microsoft.com/office/drawing/2014/main" id="{F3AA89D2-0308-40E8-B8D5-9F5AB7ED0273}"/>
                    </a:ext>
                  </a:extLst>
                </p:cNvPr>
                <p:cNvSpPr/>
                <p:nvPr/>
              </p:nvSpPr>
              <p:spPr>
                <a:xfrm>
                  <a:off x="1804837" y="2211679"/>
                  <a:ext cx="1577515" cy="1577516"/>
                </a:xfrm>
                <a:prstGeom prst="ellipse">
                  <a:avLst/>
                </a:prstGeom>
                <a:solidFill>
                  <a:srgbClr val="DB00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07717"/>
                  <a:r>
                    <a:rPr lang="en-US" altLang="zh-CN" sz="3600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65%</a:t>
                  </a:r>
                </a:p>
                <a:p>
                  <a:pPr algn="ctr" defTabSz="507717"/>
                  <a:endParaRPr lang="zh-CN" altLang="en-US" dirty="0">
                    <a:solidFill>
                      <a:schemeClr val="bg1"/>
                    </a:solidFill>
                    <a:cs typeface="+mn-ea"/>
                    <a:sym typeface="方正清刻本悦宋简体" panose="02000000000000000000" pitchFamily="2" charset="-122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="" xmlns:a16="http://schemas.microsoft.com/office/drawing/2014/main" id="{F4F5A40C-D16D-4901-AC8D-98082077A457}"/>
                    </a:ext>
                  </a:extLst>
                </p:cNvPr>
                <p:cNvSpPr/>
                <p:nvPr/>
              </p:nvSpPr>
              <p:spPr>
                <a:xfrm>
                  <a:off x="2102942" y="3095553"/>
                  <a:ext cx="1064539" cy="2701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507717"/>
                  <a:r>
                    <a:rPr lang="zh-CN" altLang="en-US" sz="1100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认可健康形象</a:t>
                  </a: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="" xmlns:a16="http://schemas.microsoft.com/office/drawing/2014/main" id="{54F38B1B-2954-4D7F-8B3A-C4713AFF32C7}"/>
                  </a:ext>
                </a:extLst>
              </p:cNvPr>
              <p:cNvGrpSpPr/>
              <p:nvPr/>
            </p:nvGrpSpPr>
            <p:grpSpPr>
              <a:xfrm>
                <a:off x="4881042" y="2300336"/>
                <a:ext cx="1087487" cy="1082107"/>
                <a:chOff x="2079406" y="2370362"/>
                <a:chExt cx="1277782" cy="1271459"/>
              </a:xfrm>
            </p:grpSpPr>
            <p:sp>
              <p:nvSpPr>
                <p:cNvPr id="32" name="椭圆 31">
                  <a:extLst>
                    <a:ext uri="{FF2B5EF4-FFF2-40B4-BE49-F238E27FC236}">
                      <a16:creationId xmlns="" xmlns:a16="http://schemas.microsoft.com/office/drawing/2014/main" id="{64CC66E8-DC18-4B08-ABB7-18DF65D3BF4D}"/>
                    </a:ext>
                  </a:extLst>
                </p:cNvPr>
                <p:cNvSpPr/>
                <p:nvPr/>
              </p:nvSpPr>
              <p:spPr>
                <a:xfrm>
                  <a:off x="2085730" y="2370362"/>
                  <a:ext cx="1271458" cy="127145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07717"/>
                  <a:r>
                    <a:rPr lang="en-US" altLang="zh-CN" sz="2200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62%</a:t>
                  </a:r>
                </a:p>
                <a:p>
                  <a:pPr algn="ctr" defTabSz="507717"/>
                  <a:endParaRPr lang="zh-CN" altLang="en-US" sz="2200" dirty="0">
                    <a:solidFill>
                      <a:schemeClr val="bg1"/>
                    </a:solidFill>
                    <a:cs typeface="+mn-ea"/>
                    <a:sym typeface="方正清刻本悦宋简体" panose="02000000000000000000" pitchFamily="2" charset="-122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="" xmlns:a16="http://schemas.microsoft.com/office/drawing/2014/main" id="{0620D933-C809-4734-A6E8-506A0366425E}"/>
                    </a:ext>
                  </a:extLst>
                </p:cNvPr>
                <p:cNvSpPr/>
                <p:nvPr/>
              </p:nvSpPr>
              <p:spPr>
                <a:xfrm>
                  <a:off x="2079406" y="3044437"/>
                  <a:ext cx="1259005" cy="2810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507717"/>
                  <a:r>
                    <a:rPr lang="zh-CN" altLang="en-US" sz="1100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认可为品牌加分</a:t>
                  </a:r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="" xmlns:a16="http://schemas.microsoft.com/office/drawing/2014/main" id="{22B0DD0E-3CEE-4375-BE8B-207716217264}"/>
                </a:ext>
              </a:extLst>
            </p:cNvPr>
            <p:cNvGrpSpPr/>
            <p:nvPr/>
          </p:nvGrpSpPr>
          <p:grpSpPr>
            <a:xfrm>
              <a:off x="6146934" y="1566812"/>
              <a:ext cx="2368015" cy="1218769"/>
              <a:chOff x="6382242" y="2171595"/>
              <a:chExt cx="2406028" cy="1238333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="" xmlns:a16="http://schemas.microsoft.com/office/drawing/2014/main" id="{89E08305-66CD-4060-A151-C8794583E2F2}"/>
                  </a:ext>
                </a:extLst>
              </p:cNvPr>
              <p:cNvGrpSpPr/>
              <p:nvPr/>
            </p:nvGrpSpPr>
            <p:grpSpPr>
              <a:xfrm>
                <a:off x="7549936" y="2171595"/>
                <a:ext cx="1238334" cy="1238333"/>
                <a:chOff x="1787289" y="2132198"/>
                <a:chExt cx="1398605" cy="1398605"/>
              </a:xfrm>
            </p:grpSpPr>
            <p:sp>
              <p:nvSpPr>
                <p:cNvPr id="28" name="椭圆 27">
                  <a:extLst>
                    <a:ext uri="{FF2B5EF4-FFF2-40B4-BE49-F238E27FC236}">
                      <a16:creationId xmlns="" xmlns:a16="http://schemas.microsoft.com/office/drawing/2014/main" id="{A9A31B89-00A9-4E8C-8BE5-3B92D47876AC}"/>
                    </a:ext>
                  </a:extLst>
                </p:cNvPr>
                <p:cNvSpPr/>
                <p:nvPr/>
              </p:nvSpPr>
              <p:spPr>
                <a:xfrm>
                  <a:off x="1787289" y="2132198"/>
                  <a:ext cx="1398605" cy="1398605"/>
                </a:xfrm>
                <a:prstGeom prst="ellipse">
                  <a:avLst/>
                </a:prstGeom>
                <a:solidFill>
                  <a:srgbClr val="DB00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07717"/>
                  <a:r>
                    <a:rPr lang="en-US" altLang="zh-CN" sz="3300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80%</a:t>
                  </a:r>
                </a:p>
                <a:p>
                  <a:pPr algn="ctr" defTabSz="507717"/>
                  <a:endParaRPr lang="zh-CN" altLang="en-US" dirty="0">
                    <a:solidFill>
                      <a:schemeClr val="bg1"/>
                    </a:solidFill>
                    <a:cs typeface="+mn-ea"/>
                    <a:sym typeface="方正清刻本悦宋简体" panose="02000000000000000000" pitchFamily="2" charset="-122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="" xmlns:a16="http://schemas.microsoft.com/office/drawing/2014/main" id="{BCAA175F-B4EC-4DDA-A0D5-2CCD43DB9F5E}"/>
                    </a:ext>
                  </a:extLst>
                </p:cNvPr>
                <p:cNvSpPr/>
                <p:nvPr/>
              </p:nvSpPr>
              <p:spPr>
                <a:xfrm>
                  <a:off x="1954325" y="2938482"/>
                  <a:ext cx="1064539" cy="2701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507717"/>
                  <a:r>
                    <a:rPr lang="zh-CN" altLang="en-US" sz="1100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拥有主队球迷</a:t>
                  </a: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="" xmlns:a16="http://schemas.microsoft.com/office/drawing/2014/main" id="{085380C0-8F61-4AC3-83B6-F552EB1BA4E0}"/>
                  </a:ext>
                </a:extLst>
              </p:cNvPr>
              <p:cNvGrpSpPr/>
              <p:nvPr/>
            </p:nvGrpSpPr>
            <p:grpSpPr>
              <a:xfrm>
                <a:off x="6382242" y="2421088"/>
                <a:ext cx="1092468" cy="983734"/>
                <a:chOff x="7585655" y="2345492"/>
                <a:chExt cx="1092468" cy="983734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="" xmlns:a16="http://schemas.microsoft.com/office/drawing/2014/main" id="{3F56A11F-8C87-46CA-919D-88DF2ABE356D}"/>
                    </a:ext>
                  </a:extLst>
                </p:cNvPr>
                <p:cNvSpPr/>
                <p:nvPr/>
              </p:nvSpPr>
              <p:spPr>
                <a:xfrm>
                  <a:off x="7656013" y="2345492"/>
                  <a:ext cx="983732" cy="98373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07717"/>
                  <a:endParaRPr lang="zh-CN" altLang="en-US" sz="1600" dirty="0">
                    <a:solidFill>
                      <a:schemeClr val="bg1"/>
                    </a:solidFill>
                    <a:cs typeface="+mn-ea"/>
                    <a:sym typeface="方正清刻本悦宋简体" panose="02000000000000000000" pitchFamily="2" charset="-122"/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="" xmlns:a16="http://schemas.microsoft.com/office/drawing/2014/main" id="{6B2CA4B6-0BF7-4C07-AB0D-E0C358FC482B}"/>
                    </a:ext>
                  </a:extLst>
                </p:cNvPr>
                <p:cNvSpPr/>
                <p:nvPr/>
              </p:nvSpPr>
              <p:spPr>
                <a:xfrm>
                  <a:off x="7585655" y="2829128"/>
                  <a:ext cx="1092468" cy="2391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507717"/>
                  <a:r>
                    <a:rPr lang="zh-CN" altLang="en-US" sz="1100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中国球迷球龄</a:t>
                  </a: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="" xmlns:a16="http://schemas.microsoft.com/office/drawing/2014/main" id="{A8553904-A110-42D4-8A28-F90DF82427C2}"/>
                    </a:ext>
                  </a:extLst>
                </p:cNvPr>
                <p:cNvSpPr/>
                <p:nvPr/>
              </p:nvSpPr>
              <p:spPr>
                <a:xfrm>
                  <a:off x="7808995" y="2537123"/>
                  <a:ext cx="765594" cy="3438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507717"/>
                  <a:r>
                    <a:rPr lang="en-US" altLang="zh-CN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11.2</a:t>
                  </a:r>
                  <a:r>
                    <a:rPr lang="zh-CN" altLang="en-US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年</a:t>
                  </a: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C841AEEA-1A1F-4713-A8D5-B0E52241AADD}"/>
                </a:ext>
              </a:extLst>
            </p:cNvPr>
            <p:cNvGrpSpPr/>
            <p:nvPr/>
          </p:nvGrpSpPr>
          <p:grpSpPr>
            <a:xfrm>
              <a:off x="510897" y="1529184"/>
              <a:ext cx="2181115" cy="1251372"/>
              <a:chOff x="435017" y="2616841"/>
              <a:chExt cx="2216127" cy="1271459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="" xmlns:a16="http://schemas.microsoft.com/office/drawing/2014/main" id="{3B9FEA15-2B9C-4C8F-B2C8-5BD960A90F5C}"/>
                  </a:ext>
                </a:extLst>
              </p:cNvPr>
              <p:cNvGrpSpPr/>
              <p:nvPr/>
            </p:nvGrpSpPr>
            <p:grpSpPr>
              <a:xfrm>
                <a:off x="435017" y="2616841"/>
                <a:ext cx="2216127" cy="1271459"/>
                <a:chOff x="676753" y="2122853"/>
                <a:chExt cx="2216127" cy="1271459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="" xmlns:a16="http://schemas.microsoft.com/office/drawing/2014/main" id="{E54DB23C-C146-4619-8F6B-B729945D9B4A}"/>
                    </a:ext>
                  </a:extLst>
                </p:cNvPr>
                <p:cNvSpPr/>
                <p:nvPr/>
              </p:nvSpPr>
              <p:spPr>
                <a:xfrm>
                  <a:off x="709989" y="2557520"/>
                  <a:ext cx="811580" cy="81158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07717"/>
                  <a:endParaRPr lang="en-US" altLang="zh-CN" sz="1300" dirty="0">
                    <a:solidFill>
                      <a:schemeClr val="bg1"/>
                    </a:solidFill>
                    <a:cs typeface="+mn-ea"/>
                    <a:sym typeface="方正清刻本悦宋简体" panose="02000000000000000000" pitchFamily="2" charset="-122"/>
                  </a:endParaRPr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="" xmlns:a16="http://schemas.microsoft.com/office/drawing/2014/main" id="{51E3A31F-71E4-4D74-AF26-47B8CBFFEA57}"/>
                    </a:ext>
                  </a:extLst>
                </p:cNvPr>
                <p:cNvSpPr/>
                <p:nvPr/>
              </p:nvSpPr>
              <p:spPr>
                <a:xfrm>
                  <a:off x="1621421" y="2122853"/>
                  <a:ext cx="1271459" cy="1271459"/>
                </a:xfrm>
                <a:prstGeom prst="ellipse">
                  <a:avLst/>
                </a:prstGeom>
                <a:solidFill>
                  <a:srgbClr val="DB00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07717"/>
                  <a:endParaRPr lang="zh-CN" altLang="en-US" dirty="0">
                    <a:solidFill>
                      <a:schemeClr val="bg1"/>
                    </a:solidFill>
                    <a:cs typeface="+mn-ea"/>
                    <a:sym typeface="方正清刻本悦宋简体" panose="02000000000000000000" pitchFamily="2" charset="-122"/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="" xmlns:a16="http://schemas.microsoft.com/office/drawing/2014/main" id="{6E24836E-784B-4044-8005-C918A029CF13}"/>
                    </a:ext>
                  </a:extLst>
                </p:cNvPr>
                <p:cNvSpPr/>
                <p:nvPr/>
              </p:nvSpPr>
              <p:spPr>
                <a:xfrm>
                  <a:off x="676753" y="2949930"/>
                  <a:ext cx="878072" cy="2250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507717"/>
                  <a:r>
                    <a:rPr lang="en-US" altLang="zh-CN" sz="1000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2017</a:t>
                  </a:r>
                  <a:r>
                    <a:rPr lang="zh-CN" altLang="en-US" sz="1000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体育人口</a:t>
                  </a: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="" xmlns:a16="http://schemas.microsoft.com/office/drawing/2014/main" id="{7CC5F3B8-741E-4A9B-BF92-21EFC9DFAC85}"/>
                    </a:ext>
                  </a:extLst>
                </p:cNvPr>
                <p:cNvSpPr/>
                <p:nvPr/>
              </p:nvSpPr>
              <p:spPr>
                <a:xfrm>
                  <a:off x="1782948" y="2847757"/>
                  <a:ext cx="948411" cy="2391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507717"/>
                  <a:r>
                    <a:rPr lang="en-US" altLang="zh-CN" sz="1100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2025</a:t>
                  </a:r>
                  <a:r>
                    <a:rPr lang="zh-CN" altLang="en-US" sz="1100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体育人口</a:t>
                  </a: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="" xmlns:a16="http://schemas.microsoft.com/office/drawing/2014/main" id="{2ADE506E-114B-4B3E-9A58-2F0208B1DD8C}"/>
                    </a:ext>
                  </a:extLst>
                </p:cNvPr>
                <p:cNvSpPr/>
                <p:nvPr/>
              </p:nvSpPr>
              <p:spPr>
                <a:xfrm>
                  <a:off x="765324" y="2695302"/>
                  <a:ext cx="659759" cy="3438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507717"/>
                  <a:r>
                    <a:rPr lang="en-US" altLang="zh-CN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4.3</a:t>
                  </a:r>
                  <a:r>
                    <a:rPr lang="zh-CN" altLang="en-US" dirty="0">
                      <a:solidFill>
                        <a:schemeClr val="bg1"/>
                      </a:solidFill>
                      <a:cs typeface="+mn-ea"/>
                      <a:sym typeface="方正清刻本悦宋简体" panose="02000000000000000000" pitchFamily="2" charset="-122"/>
                    </a:rPr>
                    <a:t>亿</a:t>
                  </a:r>
                  <a:endParaRPr lang="en-US" altLang="zh-CN" dirty="0">
                    <a:solidFill>
                      <a:schemeClr val="bg1"/>
                    </a:solidFill>
                    <a:cs typeface="+mn-ea"/>
                    <a:sym typeface="方正清刻本悦宋简体" panose="02000000000000000000" pitchFamily="2" charset="-122"/>
                  </a:endParaRPr>
                </a:p>
              </p:txBody>
            </p:sp>
          </p:grpSp>
          <p:sp>
            <p:nvSpPr>
              <p:cNvPr id="17" name="矩形 16">
                <a:extLst>
                  <a:ext uri="{FF2B5EF4-FFF2-40B4-BE49-F238E27FC236}">
                    <a16:creationId xmlns="" xmlns:a16="http://schemas.microsoft.com/office/drawing/2014/main" id="{11305B22-3E5C-416B-AF09-70E1E4F4D715}"/>
                  </a:ext>
                </a:extLst>
              </p:cNvPr>
              <p:cNvSpPr/>
              <p:nvPr/>
            </p:nvSpPr>
            <p:spPr>
              <a:xfrm>
                <a:off x="1436173" y="2945954"/>
                <a:ext cx="1201960" cy="531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507717"/>
                <a:r>
                  <a:rPr lang="en-US" altLang="zh-CN" sz="3100" dirty="0">
                    <a:solidFill>
                      <a:schemeClr val="bg1"/>
                    </a:solidFill>
                    <a:cs typeface="+mn-ea"/>
                    <a:sym typeface="方正清刻本悦宋简体" panose="02000000000000000000" pitchFamily="2" charset="-122"/>
                  </a:rPr>
                  <a:t>9.35</a:t>
                </a:r>
                <a:r>
                  <a:rPr lang="zh-CN" altLang="en-US" sz="3100" dirty="0">
                    <a:solidFill>
                      <a:schemeClr val="bg1"/>
                    </a:solidFill>
                    <a:cs typeface="+mn-ea"/>
                    <a:sym typeface="方正清刻本悦宋简体" panose="02000000000000000000" pitchFamily="2" charset="-122"/>
                  </a:rPr>
                  <a:t>亿</a:t>
                </a:r>
              </a:p>
            </p:txBody>
          </p:sp>
        </p:grpSp>
      </p:grpSp>
      <p:sp>
        <p:nvSpPr>
          <p:cNvPr id="36" name="标题 1"/>
          <p:cNvSpPr txBox="1">
            <a:spLocks/>
          </p:cNvSpPr>
          <p:nvPr/>
        </p:nvSpPr>
        <p:spPr>
          <a:xfrm>
            <a:off x="0" y="297037"/>
            <a:ext cx="10210756" cy="533407"/>
          </a:xfrm>
          <a:prstGeom prst="rect">
            <a:avLst/>
          </a:prstGeom>
        </p:spPr>
        <p:txBody>
          <a:bodyPr vert="horz" wrap="square" lIns="101525" tIns="50764" rIns="101525" bIns="50764" rtlCol="0" anchor="ctr">
            <a:sp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ysClr val="window" lastClr="FFFFFF"/>
                </a:solidFill>
              </a:rPr>
              <a:t>体育营销</a:t>
            </a:r>
            <a:r>
              <a:rPr lang="zh-CN" altLang="en-US" dirty="0" smtClean="0">
                <a:solidFill>
                  <a:sysClr val="window" lastClr="FFFFFF"/>
                </a:solidFill>
              </a:rPr>
              <a:t>：</a:t>
            </a:r>
            <a:r>
              <a:rPr lang="zh-CN" altLang="en-US" dirty="0" smtClean="0">
                <a:solidFill>
                  <a:sysClr val="window" lastClr="FFFFFF"/>
                </a:solidFill>
                <a:sym typeface="方正清刻本悦宋简体" panose="02000000000000000000" pitchFamily="2" charset="-122"/>
              </a:rPr>
              <a:t>更正</a:t>
            </a:r>
            <a:r>
              <a:rPr lang="zh-CN" altLang="en-US" dirty="0">
                <a:solidFill>
                  <a:sysClr val="window" lastClr="FFFFFF"/>
                </a:solidFill>
                <a:sym typeface="方正清刻本悦宋简体" panose="02000000000000000000" pitchFamily="2" charset="-122"/>
              </a:rPr>
              <a:t>能量和有影响力的品牌营销新</a:t>
            </a:r>
            <a:r>
              <a:rPr lang="zh-CN" altLang="en-US" dirty="0">
                <a:solidFill>
                  <a:sysClr val="window" lastClr="FFFFFF"/>
                </a:solidFill>
                <a:sym typeface="方正清刻本悦宋简体" panose="02000000000000000000" pitchFamily="2" charset="-122"/>
              </a:rPr>
              <a:t>选择</a:t>
            </a:r>
            <a:endParaRPr lang="zh-CN" altLang="en-US" dirty="0">
              <a:solidFill>
                <a:sysClr val="window" lastClr="FFFFFF"/>
              </a:solidFill>
              <a:sym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11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037"/>
            <a:ext cx="10210756" cy="533407"/>
          </a:xfrm>
          <a:prstGeom prst="rect">
            <a:avLst/>
          </a:prstGeom>
        </p:spPr>
        <p:txBody>
          <a:bodyPr vert="horz" wrap="square" lIns="101525" tIns="50764" rIns="101525" bIns="50764" rtlCol="0" anchor="ctr">
            <a:sp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ysClr val="window" lastClr="FFFFFF"/>
                </a:solidFill>
              </a:rPr>
              <a:t>第一平台：</a:t>
            </a:r>
            <a:r>
              <a:rPr lang="en-US" altLang="zh-CN" dirty="0">
                <a:solidFill>
                  <a:sysClr val="window" lastClr="FFFFFF"/>
                </a:solidFill>
              </a:rPr>
              <a:t>PP</a:t>
            </a:r>
            <a:r>
              <a:rPr lang="zh-CN" altLang="en-US" dirty="0">
                <a:solidFill>
                  <a:sysClr val="window" lastClr="FFFFFF"/>
                </a:solidFill>
              </a:rPr>
              <a:t>体育 互联网体育领导者</a:t>
            </a:r>
          </a:p>
        </p:txBody>
      </p:sp>
      <p:sp>
        <p:nvSpPr>
          <p:cNvPr id="5" name="矩形: 圆角 36">
            <a:extLst>
              <a:ext uri="{FF2B5EF4-FFF2-40B4-BE49-F238E27FC236}">
                <a16:creationId xmlns="" xmlns:a16="http://schemas.microsoft.com/office/drawing/2014/main" id="{304CEC3D-5333-4D53-AB04-7515C38F057E}"/>
              </a:ext>
            </a:extLst>
          </p:cNvPr>
          <p:cNvSpPr/>
          <p:nvPr/>
        </p:nvSpPr>
        <p:spPr>
          <a:xfrm>
            <a:off x="7445416" y="2337614"/>
            <a:ext cx="1494141" cy="315039"/>
          </a:xfrm>
          <a:prstGeom prst="roundRect">
            <a:avLst>
              <a:gd name="adj" fmla="val 50000"/>
            </a:avLst>
          </a:prstGeom>
          <a:solidFill>
            <a:srgbClr val="E53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0" tIns="38099" rIns="76160" bIns="38099" rtlCol="0" anchor="ctr"/>
          <a:lstStyle/>
          <a:p>
            <a:pPr algn="ctr" defTabSz="761550"/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: 圆角 37">
            <a:extLst>
              <a:ext uri="{FF2B5EF4-FFF2-40B4-BE49-F238E27FC236}">
                <a16:creationId xmlns="" xmlns:a16="http://schemas.microsoft.com/office/drawing/2014/main" id="{F34F4599-F67E-4274-BE69-D4624F7BFE25}"/>
              </a:ext>
            </a:extLst>
          </p:cNvPr>
          <p:cNvSpPr/>
          <p:nvPr/>
        </p:nvSpPr>
        <p:spPr>
          <a:xfrm>
            <a:off x="5359947" y="2340177"/>
            <a:ext cx="1494141" cy="315039"/>
          </a:xfrm>
          <a:prstGeom prst="roundRect">
            <a:avLst>
              <a:gd name="adj" fmla="val 50000"/>
            </a:avLst>
          </a:prstGeom>
          <a:solidFill>
            <a:srgbClr val="E53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0" tIns="38099" rIns="76160" bIns="38099" rtlCol="0" anchor="ctr"/>
          <a:lstStyle/>
          <a:p>
            <a:pPr algn="ctr" defTabSz="761550"/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: 圆角 38">
            <a:extLst>
              <a:ext uri="{FF2B5EF4-FFF2-40B4-BE49-F238E27FC236}">
                <a16:creationId xmlns="" xmlns:a16="http://schemas.microsoft.com/office/drawing/2014/main" id="{018A3617-2199-470D-AE1C-2136D306417A}"/>
              </a:ext>
            </a:extLst>
          </p:cNvPr>
          <p:cNvSpPr/>
          <p:nvPr/>
        </p:nvSpPr>
        <p:spPr>
          <a:xfrm>
            <a:off x="7445416" y="3777781"/>
            <a:ext cx="1494141" cy="315039"/>
          </a:xfrm>
          <a:prstGeom prst="roundRect">
            <a:avLst>
              <a:gd name="adj" fmla="val 50000"/>
            </a:avLst>
          </a:prstGeom>
          <a:solidFill>
            <a:srgbClr val="E53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0" tIns="38099" rIns="76160" bIns="38099" rtlCol="0" anchor="ctr"/>
          <a:lstStyle/>
          <a:p>
            <a:pPr algn="ctr" defTabSz="761550"/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: 圆角 40">
            <a:extLst>
              <a:ext uri="{FF2B5EF4-FFF2-40B4-BE49-F238E27FC236}">
                <a16:creationId xmlns="" xmlns:a16="http://schemas.microsoft.com/office/drawing/2014/main" id="{A430B0BF-1345-457B-8A40-C84D5AC4AD9C}"/>
              </a:ext>
            </a:extLst>
          </p:cNvPr>
          <p:cNvSpPr/>
          <p:nvPr/>
        </p:nvSpPr>
        <p:spPr>
          <a:xfrm>
            <a:off x="5359947" y="4630913"/>
            <a:ext cx="1494141" cy="315039"/>
          </a:xfrm>
          <a:prstGeom prst="roundRect">
            <a:avLst>
              <a:gd name="adj" fmla="val 50000"/>
            </a:avLst>
          </a:prstGeom>
          <a:solidFill>
            <a:srgbClr val="E53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0" tIns="38099" rIns="76160" bIns="38099" rtlCol="0" anchor="ctr"/>
          <a:lstStyle/>
          <a:p>
            <a:pPr algn="ctr" defTabSz="761550"/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: 圆角 43">
            <a:extLst>
              <a:ext uri="{FF2B5EF4-FFF2-40B4-BE49-F238E27FC236}">
                <a16:creationId xmlns="" xmlns:a16="http://schemas.microsoft.com/office/drawing/2014/main" id="{8A276431-63EC-4AF8-A87A-8A78E82ACBB0}"/>
              </a:ext>
            </a:extLst>
          </p:cNvPr>
          <p:cNvSpPr/>
          <p:nvPr/>
        </p:nvSpPr>
        <p:spPr>
          <a:xfrm>
            <a:off x="7445416" y="4630913"/>
            <a:ext cx="1494141" cy="315039"/>
          </a:xfrm>
          <a:prstGeom prst="roundRect">
            <a:avLst>
              <a:gd name="adj" fmla="val 50000"/>
            </a:avLst>
          </a:prstGeom>
          <a:solidFill>
            <a:srgbClr val="E53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0" tIns="38099" rIns="76160" bIns="38099" rtlCol="0" anchor="ctr"/>
          <a:lstStyle/>
          <a:p>
            <a:pPr algn="ctr" defTabSz="761550"/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: 圆角 44">
            <a:extLst>
              <a:ext uri="{FF2B5EF4-FFF2-40B4-BE49-F238E27FC236}">
                <a16:creationId xmlns="" xmlns:a16="http://schemas.microsoft.com/office/drawing/2014/main" id="{8AA83937-F8E3-4DB0-89F6-5F6B7A33B24C}"/>
              </a:ext>
            </a:extLst>
          </p:cNvPr>
          <p:cNvSpPr/>
          <p:nvPr/>
        </p:nvSpPr>
        <p:spPr>
          <a:xfrm>
            <a:off x="5359947" y="3786028"/>
            <a:ext cx="1494141" cy="315039"/>
          </a:xfrm>
          <a:prstGeom prst="roundRect">
            <a:avLst>
              <a:gd name="adj" fmla="val 50000"/>
            </a:avLst>
          </a:prstGeom>
          <a:solidFill>
            <a:srgbClr val="E53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0" tIns="38099" rIns="76160" bIns="38099" rtlCol="0" anchor="ctr"/>
          <a:lstStyle/>
          <a:p>
            <a:pPr algn="ctr" defTabSz="761550"/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21">
            <a:extLst>
              <a:ext uri="{FF2B5EF4-FFF2-40B4-BE49-F238E27FC236}">
                <a16:creationId xmlns="" xmlns:a16="http://schemas.microsoft.com/office/drawing/2014/main" id="{E0C44F6F-0001-404B-83C0-FA0114469829}"/>
              </a:ext>
            </a:extLst>
          </p:cNvPr>
          <p:cNvSpPr txBox="1"/>
          <p:nvPr/>
        </p:nvSpPr>
        <p:spPr>
          <a:xfrm>
            <a:off x="7180401" y="1917726"/>
            <a:ext cx="2024122" cy="738662"/>
          </a:xfrm>
          <a:prstGeom prst="rect">
            <a:avLst/>
          </a:prstGeom>
          <a:noFill/>
        </p:spPr>
        <p:txBody>
          <a:bodyPr wrap="square" lIns="76160" tIns="38099" rIns="76160" bIns="38099" rtlCol="0">
            <a:spAutoFit/>
          </a:bodyPr>
          <a:lstStyle/>
          <a:p>
            <a:pPr algn="ctr" defTabSz="761550"/>
            <a:r>
              <a:rPr lang="en-US" altLang="zh-CN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8000+</a:t>
            </a:r>
          </a:p>
          <a:p>
            <a:pPr algn="ctr" defTabSz="761550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全年直播场次</a:t>
            </a:r>
          </a:p>
        </p:txBody>
      </p:sp>
      <p:sp>
        <p:nvSpPr>
          <p:cNvPr id="12" name="文本框 22">
            <a:extLst>
              <a:ext uri="{FF2B5EF4-FFF2-40B4-BE49-F238E27FC236}">
                <a16:creationId xmlns="" xmlns:a16="http://schemas.microsoft.com/office/drawing/2014/main" id="{CA5273D8-47C8-46AA-8436-6AEEB567BD6B}"/>
              </a:ext>
            </a:extLst>
          </p:cNvPr>
          <p:cNvSpPr txBox="1"/>
          <p:nvPr/>
        </p:nvSpPr>
        <p:spPr>
          <a:xfrm>
            <a:off x="5359929" y="1917726"/>
            <a:ext cx="1494130" cy="738662"/>
          </a:xfrm>
          <a:prstGeom prst="rect">
            <a:avLst/>
          </a:prstGeom>
          <a:noFill/>
        </p:spPr>
        <p:txBody>
          <a:bodyPr wrap="square" lIns="76160" tIns="38099" rIns="76160" bIns="38099" rtlCol="0">
            <a:spAutoFit/>
          </a:bodyPr>
          <a:lstStyle/>
          <a:p>
            <a:pPr algn="ctr" defTabSz="761550"/>
            <a:r>
              <a:rPr lang="en-US" altLang="zh-CN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40+</a:t>
            </a:r>
          </a:p>
          <a:p>
            <a:pPr algn="ctr" defTabSz="761550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版权赛事数量</a:t>
            </a:r>
          </a:p>
        </p:txBody>
      </p:sp>
      <p:sp>
        <p:nvSpPr>
          <p:cNvPr id="13" name="文本框 23">
            <a:extLst>
              <a:ext uri="{FF2B5EF4-FFF2-40B4-BE49-F238E27FC236}">
                <a16:creationId xmlns="" xmlns:a16="http://schemas.microsoft.com/office/drawing/2014/main" id="{E356C7AF-0120-43C0-8BF2-DCA80BACABB8}"/>
              </a:ext>
            </a:extLst>
          </p:cNvPr>
          <p:cNvSpPr txBox="1"/>
          <p:nvPr/>
        </p:nvSpPr>
        <p:spPr>
          <a:xfrm>
            <a:off x="4961049" y="3370836"/>
            <a:ext cx="2291890" cy="738662"/>
          </a:xfrm>
          <a:prstGeom prst="rect">
            <a:avLst/>
          </a:prstGeom>
          <a:noFill/>
        </p:spPr>
        <p:txBody>
          <a:bodyPr wrap="square" lIns="76160" tIns="38099" rIns="76160" bIns="38099" rtlCol="0">
            <a:spAutoFit/>
          </a:bodyPr>
          <a:lstStyle/>
          <a:p>
            <a:pPr algn="ctr" defTabSz="761550"/>
            <a:r>
              <a:rPr lang="en-US" altLang="zh-CN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1780</a:t>
            </a:r>
            <a:r>
              <a:rPr lang="zh-CN" altLang="en-US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sz="2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761550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日活用户数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DAU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24">
            <a:extLst>
              <a:ext uri="{FF2B5EF4-FFF2-40B4-BE49-F238E27FC236}">
                <a16:creationId xmlns="" xmlns:a16="http://schemas.microsoft.com/office/drawing/2014/main" id="{B2E5A6A9-A0F2-459B-A3E6-9EA53305F7B9}"/>
              </a:ext>
            </a:extLst>
          </p:cNvPr>
          <p:cNvSpPr txBox="1"/>
          <p:nvPr/>
        </p:nvSpPr>
        <p:spPr>
          <a:xfrm>
            <a:off x="4961046" y="4206882"/>
            <a:ext cx="2291890" cy="738662"/>
          </a:xfrm>
          <a:prstGeom prst="rect">
            <a:avLst/>
          </a:prstGeom>
          <a:noFill/>
        </p:spPr>
        <p:txBody>
          <a:bodyPr wrap="square" lIns="76160" tIns="38099" rIns="76160" bIns="38099" rtlCol="0">
            <a:spAutoFit/>
          </a:bodyPr>
          <a:lstStyle/>
          <a:p>
            <a:pPr algn="ctr" defTabSz="761550"/>
            <a:r>
              <a:rPr lang="en-US" altLang="zh-CN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3500</a:t>
            </a:r>
            <a:r>
              <a:rPr lang="zh-CN" altLang="en-US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sz="2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761550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平台日均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VV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25">
            <a:extLst>
              <a:ext uri="{FF2B5EF4-FFF2-40B4-BE49-F238E27FC236}">
                <a16:creationId xmlns="" xmlns:a16="http://schemas.microsoft.com/office/drawing/2014/main" id="{8B4022B6-6215-4A68-B1C5-FA8877B2BA27}"/>
              </a:ext>
            </a:extLst>
          </p:cNvPr>
          <p:cNvSpPr txBox="1"/>
          <p:nvPr/>
        </p:nvSpPr>
        <p:spPr>
          <a:xfrm>
            <a:off x="7005601" y="3370836"/>
            <a:ext cx="2373723" cy="738662"/>
          </a:xfrm>
          <a:prstGeom prst="rect">
            <a:avLst/>
          </a:prstGeom>
          <a:noFill/>
        </p:spPr>
        <p:txBody>
          <a:bodyPr wrap="square" lIns="76160" tIns="38099" rIns="76160" bIns="38099" rtlCol="0">
            <a:spAutoFit/>
          </a:bodyPr>
          <a:lstStyle/>
          <a:p>
            <a:pPr algn="ctr" defTabSz="761550"/>
            <a:r>
              <a:rPr lang="en-US" altLang="zh-CN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7880</a:t>
            </a:r>
            <a:r>
              <a:rPr lang="zh-CN" altLang="en-US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sz="2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761550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月活用户数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MAU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文本框 29">
            <a:extLst>
              <a:ext uri="{FF2B5EF4-FFF2-40B4-BE49-F238E27FC236}">
                <a16:creationId xmlns="" xmlns:a16="http://schemas.microsoft.com/office/drawing/2014/main" id="{B7D30F0E-9D65-4BD8-87EE-B8F2C1685BB4}"/>
              </a:ext>
            </a:extLst>
          </p:cNvPr>
          <p:cNvSpPr txBox="1"/>
          <p:nvPr/>
        </p:nvSpPr>
        <p:spPr>
          <a:xfrm>
            <a:off x="7012420" y="4206882"/>
            <a:ext cx="2360084" cy="738662"/>
          </a:xfrm>
          <a:prstGeom prst="rect">
            <a:avLst/>
          </a:prstGeom>
          <a:noFill/>
        </p:spPr>
        <p:txBody>
          <a:bodyPr wrap="square" lIns="76160" tIns="38099" rIns="76160" bIns="38099" rtlCol="0">
            <a:spAutoFit/>
          </a:bodyPr>
          <a:lstStyle/>
          <a:p>
            <a:pPr algn="ctr" defTabSz="761550"/>
            <a:r>
              <a:rPr lang="en-US" altLang="zh-CN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4626</a:t>
            </a:r>
            <a:r>
              <a:rPr lang="zh-CN" altLang="en-US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sz="2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761550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单场最高观看量</a:t>
            </a:r>
          </a:p>
        </p:txBody>
      </p:sp>
      <p:sp>
        <p:nvSpPr>
          <p:cNvPr id="17" name="文本框 46">
            <a:extLst>
              <a:ext uri="{FF2B5EF4-FFF2-40B4-BE49-F238E27FC236}">
                <a16:creationId xmlns="" xmlns:a16="http://schemas.microsoft.com/office/drawing/2014/main" id="{A15F4010-EEA2-4F9A-9292-07BAF0ED9605}"/>
              </a:ext>
            </a:extLst>
          </p:cNvPr>
          <p:cNvSpPr txBox="1"/>
          <p:nvPr/>
        </p:nvSpPr>
        <p:spPr>
          <a:xfrm>
            <a:off x="6319238" y="1495584"/>
            <a:ext cx="1538806" cy="353941"/>
          </a:xfrm>
          <a:prstGeom prst="rect">
            <a:avLst/>
          </a:prstGeom>
          <a:noFill/>
        </p:spPr>
        <p:txBody>
          <a:bodyPr wrap="none" lIns="76160" tIns="38099" rIns="76160" bIns="38099" rtlCol="0">
            <a:spAutoFit/>
          </a:bodyPr>
          <a:lstStyle/>
          <a:p>
            <a:pPr algn="ctr" defTabSz="761550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强大版权实力</a:t>
            </a:r>
          </a:p>
        </p:txBody>
      </p:sp>
      <p:sp>
        <p:nvSpPr>
          <p:cNvPr id="18" name="文本框 50">
            <a:extLst>
              <a:ext uri="{FF2B5EF4-FFF2-40B4-BE49-F238E27FC236}">
                <a16:creationId xmlns="" xmlns:a16="http://schemas.microsoft.com/office/drawing/2014/main" id="{25CE7016-D2C9-4183-9472-5A1EEDF1D804}"/>
              </a:ext>
            </a:extLst>
          </p:cNvPr>
          <p:cNvSpPr txBox="1"/>
          <p:nvPr/>
        </p:nvSpPr>
        <p:spPr>
          <a:xfrm>
            <a:off x="6307740" y="2927064"/>
            <a:ext cx="1538806" cy="353941"/>
          </a:xfrm>
          <a:prstGeom prst="rect">
            <a:avLst/>
          </a:prstGeom>
          <a:noFill/>
        </p:spPr>
        <p:txBody>
          <a:bodyPr wrap="none" lIns="76160" tIns="38099" rIns="76160" bIns="38099" rtlCol="0">
            <a:spAutoFit/>
          </a:bodyPr>
          <a:lstStyle/>
          <a:p>
            <a:pPr algn="ctr" defTabSz="761550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忠实用户基数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DEA6C359-3ED2-4910-8D5A-8BB974BFAC3B}"/>
              </a:ext>
            </a:extLst>
          </p:cNvPr>
          <p:cNvCxnSpPr/>
          <p:nvPr/>
        </p:nvCxnSpPr>
        <p:spPr>
          <a:xfrm flipH="1">
            <a:off x="6183725" y="1527727"/>
            <a:ext cx="142062" cy="3060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99CC3521-5E0E-4535-B5EF-9FB55BDB2700}"/>
              </a:ext>
            </a:extLst>
          </p:cNvPr>
          <p:cNvCxnSpPr/>
          <p:nvPr/>
        </p:nvCxnSpPr>
        <p:spPr>
          <a:xfrm flipH="1">
            <a:off x="7814941" y="1527727"/>
            <a:ext cx="142062" cy="3060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569F692D-3D50-4EB6-B7A2-A55140DFE9AE}"/>
              </a:ext>
            </a:extLst>
          </p:cNvPr>
          <p:cNvCxnSpPr/>
          <p:nvPr/>
        </p:nvCxnSpPr>
        <p:spPr>
          <a:xfrm flipH="1">
            <a:off x="6183725" y="2959197"/>
            <a:ext cx="142062" cy="3060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CC75C06A-BFC3-4170-9D50-F84CA2FEC572}"/>
              </a:ext>
            </a:extLst>
          </p:cNvPr>
          <p:cNvCxnSpPr/>
          <p:nvPr/>
        </p:nvCxnSpPr>
        <p:spPr>
          <a:xfrm flipH="1">
            <a:off x="7814941" y="2959197"/>
            <a:ext cx="142062" cy="3060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F6701C4D-7CBD-40AF-AA0F-29A749CA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9" y="1061302"/>
            <a:ext cx="5195073" cy="46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4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602656" y="1528801"/>
            <a:ext cx="2480857" cy="248085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20" rIns="91435" bIns="45720" rtlCol="0" anchor="ctr"/>
          <a:lstStyle/>
          <a:p>
            <a:pPr algn="ctr" defTabSz="761708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xmlns="" id="{637B4F22-E390-46BB-BBB3-45D361AFFCFA}"/>
              </a:ext>
            </a:extLst>
          </p:cNvPr>
          <p:cNvSpPr txBox="1">
            <a:spLocks/>
          </p:cNvSpPr>
          <p:nvPr/>
        </p:nvSpPr>
        <p:spPr>
          <a:xfrm>
            <a:off x="698500" y="450456"/>
            <a:ext cx="8763000" cy="581356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>
            <a:lvl1pPr algn="ctr" defTabSz="1015299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9422"/>
            <a:r>
              <a:rPr lang="zh-CN" altLang="en-US" sz="3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三星手机品牌</a:t>
            </a:r>
            <a:r>
              <a:rPr lang="zh-CN" altLang="en-US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传播，苏宁体育人群画像支持</a:t>
            </a:r>
            <a:endParaRPr lang="zh-CN" altLang="en-US" sz="3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75123" y="1511456"/>
            <a:ext cx="2535654" cy="25356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20" rIns="91435" bIns="45720" rtlCol="0" anchor="ctr"/>
          <a:lstStyle/>
          <a:p>
            <a:pPr algn="ctr" defTabSz="761708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E569A0A-0F54-4C4E-B729-250BFF15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07" t="52971" r="18715" b="14729"/>
          <a:stretch/>
        </p:blipFill>
        <p:spPr>
          <a:xfrm>
            <a:off x="5858858" y="2389195"/>
            <a:ext cx="2041446" cy="8595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22" y="2528569"/>
            <a:ext cx="541157" cy="580753"/>
          </a:xfrm>
          <a:prstGeom prst="rect">
            <a:avLst/>
          </a:prstGeom>
        </p:spPr>
      </p:pic>
      <p:pic>
        <p:nvPicPr>
          <p:cNvPr id="12" name="Picture 2" descr="http://pic73.nipic.com/file/20150727/2193862_091457602000_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691" b="68750" l="25684" r="75879">
                        <a14:foregroundMark x1="35742" y1="35275" x2="61719" y2="60911"/>
                        <a14:foregroundMark x1="55273" y1="28708" x2="39844" y2="61970"/>
                        <a14:foregroundMark x1="47266" y1="35911" x2="47070" y2="38242"/>
                        <a14:foregroundMark x1="57227" y1="41208" x2="57520" y2="45021"/>
                        <a14:foregroundMark x1="47168" y1="30508" x2="42773" y2="32309"/>
                        <a14:foregroundMark x1="56055" y1="31356" x2="59668" y2="34852"/>
                        <a14:foregroundMark x1="38184" y1="42161" x2="38477" y2="47669"/>
                        <a14:foregroundMark x1="44922" y1="56250" x2="51367" y2="57415"/>
                        <a14:foregroundMark x1="60938" y1="52119" x2="57910" y2="54979"/>
                        <a14:foregroundMark x1="57910" y1="39089" x2="58398" y2="50636"/>
                        <a14:foregroundMark x1="56738" y1="41314" x2="52344" y2="45233"/>
                        <a14:foregroundMark x1="50391" y1="40678" x2="50488" y2="47458"/>
                        <a14:foregroundMark x1="50977" y1="51483" x2="50977" y2="54661"/>
                        <a14:foregroundMark x1="46973" y1="49788" x2="47070" y2="53496"/>
                        <a14:foregroundMark x1="42969" y1="44809" x2="43066" y2="49364"/>
                        <a14:foregroundMark x1="42188" y1="37288" x2="46680" y2="44068"/>
                        <a14:foregroundMark x1="47949" y1="32733" x2="46094" y2="34428"/>
                        <a14:foregroundMark x1="50781" y1="32203" x2="50781" y2="35911"/>
                      </a14:backgroundRemoval>
                    </a14:imgEffect>
                  </a14:imgLayer>
                </a14:imgProps>
              </a:ext>
            </a:extLst>
          </a:blip>
          <a:srcRect l="29060" t="19882" r="27423" b="33305"/>
          <a:stretch>
            <a:fillRect/>
          </a:stretch>
        </p:blipFill>
        <p:spPr bwMode="auto">
          <a:xfrm>
            <a:off x="8347669" y="3014378"/>
            <a:ext cx="547753" cy="5431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c.hiphotos.baidu.com/baike/w%3D268%3Bg%3D0/sign=bef4c07814950a7b753549c232ea05e4/b2de9c82d158ccbf9e7d2e7410d8bc3eb03541bf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52047" y="3032200"/>
            <a:ext cx="412388" cy="54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676" y="2044667"/>
            <a:ext cx="1979330" cy="889788"/>
          </a:xfrm>
          <a:prstGeom prst="rect">
            <a:avLst/>
          </a:prstGeom>
        </p:spPr>
      </p:pic>
      <p:pic>
        <p:nvPicPr>
          <p:cNvPr id="15" name="Picture 2" descr="E:\logo\足球俱乐部\国米 (2).png">
            <a:extLst>
              <a:ext uri="{FF2B5EF4-FFF2-40B4-BE49-F238E27FC236}">
                <a16:creationId xmlns:a16="http://schemas.microsoft.com/office/drawing/2014/main" xmlns="" id="{6191F3AF-E683-446B-9997-CD15F739F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8" t="34055" r="34994" b="32685"/>
          <a:stretch/>
        </p:blipFill>
        <p:spPr bwMode="auto">
          <a:xfrm>
            <a:off x="9338340" y="2964862"/>
            <a:ext cx="628197" cy="6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剪去同侧角的矩形 18"/>
          <p:cNvSpPr/>
          <p:nvPr/>
        </p:nvSpPr>
        <p:spPr>
          <a:xfrm>
            <a:off x="1649939" y="4611109"/>
            <a:ext cx="6860133" cy="838395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/>
              </a:gs>
              <a:gs pos="67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lIns="76194" tIns="38095" rIns="76194" bIns="38095">
            <a:spAutoFit/>
          </a:bodyPr>
          <a:lstStyle/>
          <a:p>
            <a:pPr algn="ctr" defTabSz="761708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体育成为新的增量市场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，三星手机可利用苏宁体育的人群数据画像进行市场布局，品牌传播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</p:txBody>
      </p:sp>
      <p:pic>
        <p:nvPicPr>
          <p:cNvPr id="20" name="Picture 2" descr="C:\Users\17092788\Desktop\download-samsung-galaxy-note-8-mockup-15454646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30735" r="32350" b="56465"/>
          <a:stretch/>
        </p:blipFill>
        <p:spPr bwMode="auto">
          <a:xfrm>
            <a:off x="2088770" y="2466837"/>
            <a:ext cx="2483993" cy="7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9605" r="31260" b="8919"/>
          <a:stretch/>
        </p:blipFill>
        <p:spPr bwMode="auto">
          <a:xfrm>
            <a:off x="232619" y="1617456"/>
            <a:ext cx="1341120" cy="279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7665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245610" y="2597063"/>
            <a:ext cx="1339186" cy="128095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5" rIns="91425" bIns="45715" spcCol="0"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DMP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88657" y="1359775"/>
            <a:ext cx="1187624" cy="1049321"/>
            <a:chOff x="1693818" y="1020315"/>
            <a:chExt cx="1187624" cy="1049321"/>
          </a:xfrm>
        </p:grpSpPr>
        <p:sp>
          <p:nvSpPr>
            <p:cNvPr id="6" name="椭圆 5"/>
            <p:cNvSpPr/>
            <p:nvPr/>
          </p:nvSpPr>
          <p:spPr>
            <a:xfrm>
              <a:off x="1732714" y="1020315"/>
              <a:ext cx="1097019" cy="104932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AC26C3AF-CA91-462E-A034-2FD3EB2B404C}"/>
                </a:ext>
              </a:extLst>
            </p:cNvPr>
            <p:cNvSpPr/>
            <p:nvPr/>
          </p:nvSpPr>
          <p:spPr>
            <a:xfrm>
              <a:off x="1693818" y="1216688"/>
              <a:ext cx="1187624" cy="656576"/>
            </a:xfrm>
            <a:prstGeom prst="rect">
              <a:avLst/>
            </a:prstGeom>
            <a:noFill/>
          </p:spPr>
          <p:txBody>
            <a:bodyPr vert="horz" wrap="square" lIns="101591" tIns="50793" rIns="101591" bIns="50793">
              <a:spAutoFit/>
            </a:bodyPr>
            <a:lstStyle/>
            <a:p>
              <a:pPr algn="ctr" defTabSz="1015259"/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SimSun"/>
                </a:rPr>
                <a:t>第三方</a:t>
              </a:r>
              <a:r>
                <a:rPr lang="zh-CN" altLang="en-US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SimSun"/>
                </a:rPr>
                <a:t>媒体数据</a:t>
              </a:r>
              <a:endParaRPr lang="en-US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SimSun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6257" y="2666809"/>
            <a:ext cx="1187624" cy="1049321"/>
            <a:chOff x="952475" y="2176952"/>
            <a:chExt cx="1187624" cy="1049321"/>
          </a:xfrm>
        </p:grpSpPr>
        <p:sp>
          <p:nvSpPr>
            <p:cNvPr id="4" name="椭圆 3"/>
            <p:cNvSpPr/>
            <p:nvPr/>
          </p:nvSpPr>
          <p:spPr>
            <a:xfrm>
              <a:off x="993419" y="2176952"/>
              <a:ext cx="1097019" cy="104932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AC26C3AF-CA91-462E-A034-2FD3EB2B404C}"/>
                </a:ext>
              </a:extLst>
            </p:cNvPr>
            <p:cNvSpPr/>
            <p:nvPr/>
          </p:nvSpPr>
          <p:spPr>
            <a:xfrm>
              <a:off x="952475" y="2386974"/>
              <a:ext cx="1187624" cy="656576"/>
            </a:xfrm>
            <a:prstGeom prst="rect">
              <a:avLst/>
            </a:prstGeom>
            <a:noFill/>
          </p:spPr>
          <p:txBody>
            <a:bodyPr vert="horz" wrap="square" lIns="101591" tIns="50793" rIns="101591" bIns="50793">
              <a:spAutoFit/>
            </a:bodyPr>
            <a:lstStyle/>
            <a:p>
              <a:pPr algn="ctr" defTabSz="1015259"/>
              <a:r>
                <a:rPr lang="zh-CN" altLang="en-US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SimSun"/>
                </a:rPr>
                <a:t>易购电商数据</a:t>
              </a:r>
              <a:endParaRPr lang="en-US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SimSun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33926" y="3987459"/>
            <a:ext cx="1187624" cy="1049322"/>
            <a:chOff x="1494216" y="3829953"/>
            <a:chExt cx="1187624" cy="1049322"/>
          </a:xfrm>
        </p:grpSpPr>
        <p:sp>
          <p:nvSpPr>
            <p:cNvPr id="8" name="椭圆 7"/>
            <p:cNvSpPr/>
            <p:nvPr/>
          </p:nvSpPr>
          <p:spPr>
            <a:xfrm>
              <a:off x="1539519" y="3829953"/>
              <a:ext cx="1097019" cy="1049322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AC26C3AF-CA91-462E-A034-2FD3EB2B404C}"/>
                </a:ext>
              </a:extLst>
            </p:cNvPr>
            <p:cNvSpPr/>
            <p:nvPr/>
          </p:nvSpPr>
          <p:spPr>
            <a:xfrm>
              <a:off x="1494216" y="3959393"/>
              <a:ext cx="1187624" cy="841242"/>
            </a:xfrm>
            <a:prstGeom prst="rect">
              <a:avLst/>
            </a:prstGeom>
            <a:noFill/>
          </p:spPr>
          <p:txBody>
            <a:bodyPr vert="horz" wrap="square" lIns="101591" tIns="50793" rIns="101591" bIns="50793">
              <a:spAutoFit/>
            </a:bodyPr>
            <a:lstStyle/>
            <a:p>
              <a:pPr algn="ctr" defTabSz="1015259"/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SimSun"/>
                </a:rPr>
                <a:t>苏宁全产业人群数据</a:t>
              </a:r>
              <a:endPara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SimSun"/>
              </a:endParaRPr>
            </a:p>
          </p:txBody>
        </p:sp>
      </p:grpSp>
      <p:sp>
        <p:nvSpPr>
          <p:cNvPr id="15" name="右箭头 14"/>
          <p:cNvSpPr/>
          <p:nvPr/>
        </p:nvSpPr>
        <p:spPr>
          <a:xfrm rot="2189719">
            <a:off x="2202506" y="2293740"/>
            <a:ext cx="381016" cy="19594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5" rIns="91425" bIns="45715" spcCol="0"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1746151" y="3145399"/>
            <a:ext cx="381016" cy="19594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5" rIns="91425" bIns="45715" spcCol="0"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9797528">
            <a:off x="2318375" y="4054918"/>
            <a:ext cx="381016" cy="19594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5" rIns="91425" bIns="45715" spcCol="0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AC26C3AF-CA91-462E-A034-2FD3EB2B404C}"/>
              </a:ext>
            </a:extLst>
          </p:cNvPr>
          <p:cNvSpPr/>
          <p:nvPr/>
        </p:nvSpPr>
        <p:spPr>
          <a:xfrm>
            <a:off x="3412517" y="2473948"/>
            <a:ext cx="1555924" cy="595021"/>
          </a:xfrm>
          <a:prstGeom prst="rect">
            <a:avLst/>
          </a:prstGeom>
          <a:noFill/>
        </p:spPr>
        <p:txBody>
          <a:bodyPr vert="horz" wrap="square" lIns="101575" tIns="50785" rIns="101575" bIns="50785">
            <a:spAutoFit/>
          </a:bodyPr>
          <a:lstStyle/>
          <a:p>
            <a:pPr algn="ctr" defTabSz="1015259"/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SimSun"/>
              </a:rPr>
              <a:t>三星手机利用</a:t>
            </a:r>
            <a:r>
              <a: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SimSun"/>
              </a:rPr>
              <a:t>DMP</a:t>
            </a: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SimSun"/>
              </a:rPr>
              <a:t>创建人群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SimSun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737887" y="2771428"/>
            <a:ext cx="987648" cy="944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5" rIns="91425" bIns="45715" spcCol="0"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数据源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405688" y="1656767"/>
            <a:ext cx="3785156" cy="3369146"/>
            <a:chOff x="1603285" y="2950435"/>
            <a:chExt cx="2980828" cy="2653217"/>
          </a:xfrm>
        </p:grpSpPr>
        <p:grpSp>
          <p:nvGrpSpPr>
            <p:cNvPr id="25" name="组合 24"/>
            <p:cNvGrpSpPr/>
            <p:nvPr/>
          </p:nvGrpSpPr>
          <p:grpSpPr>
            <a:xfrm>
              <a:off x="1858244" y="3027109"/>
              <a:ext cx="2725869" cy="2576543"/>
              <a:chOff x="1988175" y="2817808"/>
              <a:chExt cx="2725869" cy="2576543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1988175" y="2817808"/>
                <a:ext cx="2725869" cy="2576543"/>
                <a:chOff x="3320267" y="2599749"/>
                <a:chExt cx="4510228" cy="4263152"/>
              </a:xfrm>
            </p:grpSpPr>
            <p:pic>
              <p:nvPicPr>
                <p:cNvPr id="32" name="Picture 3" descr="E:\执行\下单资源包\奥克斯\奥克斯\监播报告\第二阶段\上线截图\硬广\2.20国米定制\豆芽图片20190220155542093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0267" y="2599749"/>
                  <a:ext cx="2073966" cy="42631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E:\执行\下单资源包\奥克斯\奥克斯\监播报告\第二阶段\上线截图\硬广\2.20国米定制\豆芽图片20190220161757051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626" y="2616775"/>
                  <a:ext cx="2378869" cy="42291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2" descr="E:\执行\下单资源包\奥克斯\奥克斯\监播报告\第二阶段\上线截图\硬广\2.20国米定制\豆芽图片20190220161757051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84" b="27512"/>
              <a:stretch/>
            </p:blipFill>
            <p:spPr bwMode="auto">
              <a:xfrm>
                <a:off x="3276315" y="3849071"/>
                <a:ext cx="1437729" cy="856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8470" y="3743148"/>
              <a:ext cx="1383799" cy="5604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3285" y="2950435"/>
              <a:ext cx="1092799" cy="4455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36" name="直接箭头连接符 35"/>
          <p:cNvCxnSpPr/>
          <p:nvPr/>
        </p:nvCxnSpPr>
        <p:spPr>
          <a:xfrm flipV="1">
            <a:off x="3622098" y="3277565"/>
            <a:ext cx="1059103" cy="2112"/>
          </a:xfrm>
          <a:prstGeom prst="straightConnector1">
            <a:avLst/>
          </a:prstGeom>
          <a:ln w="44450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AC26C3AF-CA91-462E-A034-2FD3EB2B404C}"/>
              </a:ext>
            </a:extLst>
          </p:cNvPr>
          <p:cNvSpPr/>
          <p:nvPr/>
        </p:nvSpPr>
        <p:spPr>
          <a:xfrm>
            <a:off x="5522196" y="3580547"/>
            <a:ext cx="1173830" cy="595021"/>
          </a:xfrm>
          <a:prstGeom prst="rect">
            <a:avLst/>
          </a:prstGeom>
          <a:noFill/>
        </p:spPr>
        <p:txBody>
          <a:bodyPr vert="horz" wrap="square" lIns="101575" tIns="50785" rIns="101575" bIns="50785">
            <a:spAutoFit/>
          </a:bodyPr>
          <a:lstStyle/>
          <a:p>
            <a:pPr algn="ctr" defTabSz="1015259"/>
            <a:r>
              <a: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SimSun"/>
              </a:rPr>
              <a:t>PP</a:t>
            </a: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SimSun"/>
              </a:rPr>
              <a:t>体育定向投放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SimSun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5725081" y="3277566"/>
            <a:ext cx="922464" cy="4224"/>
          </a:xfrm>
          <a:prstGeom prst="straightConnector1">
            <a:avLst/>
          </a:prstGeom>
          <a:ln w="44450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标题 4">
            <a:extLst>
              <a:ext uri="{FF2B5EF4-FFF2-40B4-BE49-F238E27FC236}">
                <a16:creationId xmlns:a16="http://schemas.microsoft.com/office/drawing/2014/main" xmlns="" id="{637B4F22-E390-46BB-BBB3-45D361AFFCFA}"/>
              </a:ext>
            </a:extLst>
          </p:cNvPr>
          <p:cNvSpPr txBox="1">
            <a:spLocks/>
          </p:cNvSpPr>
          <p:nvPr/>
        </p:nvSpPr>
        <p:spPr>
          <a:xfrm>
            <a:off x="698500" y="450456"/>
            <a:ext cx="8763000" cy="581356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>
            <a:lvl1pPr algn="ctr" defTabSz="1015299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9422"/>
            <a:r>
              <a:rPr lang="zh-CN" altLang="en-US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体育人群</a:t>
            </a:r>
            <a:r>
              <a:rPr lang="zh-CN" altLang="en-US" sz="3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zh-CN" altLang="en-US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易</a:t>
            </a:r>
            <a:r>
              <a:rPr lang="zh-CN" altLang="en-US" sz="3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购及其他产业人群</a:t>
            </a:r>
            <a:r>
              <a:rPr lang="zh-CN" altLang="en-US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打通，数据共享</a:t>
            </a:r>
          </a:p>
        </p:txBody>
      </p:sp>
      <p:sp>
        <p:nvSpPr>
          <p:cNvPr id="49" name="标题 4">
            <a:extLst>
              <a:ext uri="{FF2B5EF4-FFF2-40B4-BE49-F238E27FC236}">
                <a16:creationId xmlns:a16="http://schemas.microsoft.com/office/drawing/2014/main" xmlns="" id="{637B4F22-E390-46BB-BBB3-45D361AFFCFA}"/>
              </a:ext>
            </a:extLst>
          </p:cNvPr>
          <p:cNvSpPr txBox="1">
            <a:spLocks/>
          </p:cNvSpPr>
          <p:nvPr/>
        </p:nvSpPr>
        <p:spPr>
          <a:xfrm>
            <a:off x="714364" y="5199474"/>
            <a:ext cx="8763000" cy="581356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 fontScale="92500" lnSpcReduction="10000"/>
          </a:bodyPr>
          <a:lstStyle>
            <a:lvl1pPr algn="ctr" defTabSz="1015299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9422"/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三星手机可利用苏宁</a:t>
            </a:r>
            <a:r>
              <a:rPr lang="en-US" altLang="zh-CN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DMP</a:t>
            </a:r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数据库，进行人群挖掘，定向体育</a:t>
            </a: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</a:t>
            </a:r>
            <a:r>
              <a: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易</a:t>
            </a: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购产品线</a:t>
            </a:r>
            <a:r>
              <a: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线下人群投放，打通线上线下数据</a:t>
            </a:r>
            <a:endParaRPr lang="en-US" altLang="zh-CN" sz="18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6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27">
            <a:extLst>
              <a:ext uri="{FF2B5EF4-FFF2-40B4-BE49-F238E27FC236}">
                <a16:creationId xmlns="" xmlns:a16="http://schemas.microsoft.com/office/drawing/2014/main" id="{C627FD5A-3D16-4716-818E-EE8D495BF1A8}"/>
              </a:ext>
            </a:extLst>
          </p:cNvPr>
          <p:cNvSpPr/>
          <p:nvPr/>
        </p:nvSpPr>
        <p:spPr>
          <a:xfrm>
            <a:off x="854410" y="1548362"/>
            <a:ext cx="1658299" cy="649169"/>
          </a:xfrm>
          <a:prstGeom prst="roundRect">
            <a:avLst>
              <a:gd name="adj" fmla="val 50000"/>
            </a:avLst>
          </a:prstGeom>
          <a:solidFill>
            <a:srgbClr val="FFC000"/>
          </a:solidFill>
        </p:spPr>
        <p:txBody>
          <a:bodyPr wrap="square" lIns="101575" tIns="50785" rIns="101575" bIns="50785">
            <a:spAutoFit/>
          </a:bodyPr>
          <a:lstStyle/>
          <a:p>
            <a:pPr algn="ctr" defTabSz="1015259"/>
            <a:r>
              <a:rPr lang="zh-CN" altLang="en-US" sz="2300" dirty="0">
                <a:solidFill>
                  <a:srgbClr val="220000"/>
                </a:solidFill>
                <a:latin typeface="微软雅黑 Light" pitchFamily="34" charset="-122"/>
                <a:ea typeface="微软雅黑 Light" pitchFamily="34" charset="-122"/>
                <a:cs typeface="SimSun"/>
                <a:sym typeface="+mn-lt"/>
              </a:rPr>
              <a:t>销售转化</a:t>
            </a:r>
          </a:p>
        </p:txBody>
      </p:sp>
      <p:sp>
        <p:nvSpPr>
          <p:cNvPr id="6" name="矩形: 圆角 28">
            <a:extLst>
              <a:ext uri="{FF2B5EF4-FFF2-40B4-BE49-F238E27FC236}">
                <a16:creationId xmlns="" xmlns:a16="http://schemas.microsoft.com/office/drawing/2014/main" id="{96F5FF87-7A8E-4DAA-9F67-EEE9D3FEF723}"/>
              </a:ext>
            </a:extLst>
          </p:cNvPr>
          <p:cNvSpPr/>
          <p:nvPr/>
        </p:nvSpPr>
        <p:spPr>
          <a:xfrm>
            <a:off x="7346755" y="1548362"/>
            <a:ext cx="2312258" cy="649169"/>
          </a:xfrm>
          <a:prstGeom prst="roundRect">
            <a:avLst>
              <a:gd name="adj" fmla="val 50000"/>
            </a:avLst>
          </a:prstGeom>
          <a:solidFill>
            <a:srgbClr val="FFC000"/>
          </a:solidFill>
        </p:spPr>
        <p:txBody>
          <a:bodyPr wrap="square" lIns="101575" tIns="50785" rIns="101575" bIns="50785">
            <a:spAutoFit/>
          </a:bodyPr>
          <a:lstStyle/>
          <a:p>
            <a:pPr algn="ctr" defTabSz="1015259"/>
            <a:r>
              <a:rPr lang="en-US" altLang="zh-CN" sz="2300" dirty="0">
                <a:solidFill>
                  <a:srgbClr val="220000"/>
                </a:solidFill>
                <a:latin typeface="微软雅黑 Light" pitchFamily="34" charset="-122"/>
                <a:ea typeface="微软雅黑 Light" pitchFamily="34" charset="-122"/>
                <a:cs typeface="SimSun"/>
                <a:sym typeface="+mn-lt"/>
              </a:rPr>
              <a:t>IP</a:t>
            </a:r>
            <a:r>
              <a:rPr lang="zh-CN" altLang="en-US" sz="2300" dirty="0">
                <a:solidFill>
                  <a:srgbClr val="220000"/>
                </a:solidFill>
                <a:latin typeface="微软雅黑 Light" pitchFamily="34" charset="-122"/>
                <a:ea typeface="微软雅黑 Light" pitchFamily="34" charset="-122"/>
                <a:cs typeface="SimSun"/>
                <a:sym typeface="+mn-lt"/>
              </a:rPr>
              <a:t>赞助</a:t>
            </a:r>
            <a:r>
              <a:rPr lang="en-US" altLang="zh-CN" sz="2300" dirty="0">
                <a:solidFill>
                  <a:srgbClr val="220000"/>
                </a:solidFill>
                <a:latin typeface="微软雅黑 Light" pitchFamily="34" charset="-122"/>
                <a:ea typeface="微软雅黑 Light" pitchFamily="34" charset="-122"/>
                <a:cs typeface="SimSun"/>
                <a:sym typeface="+mn-lt"/>
              </a:rPr>
              <a:t>/</a:t>
            </a:r>
            <a:r>
              <a:rPr lang="zh-CN" altLang="en-US" sz="2300" dirty="0">
                <a:solidFill>
                  <a:srgbClr val="220000"/>
                </a:solidFill>
                <a:latin typeface="微软雅黑 Light" pitchFamily="34" charset="-122"/>
                <a:ea typeface="微软雅黑 Light" pitchFamily="34" charset="-122"/>
                <a:cs typeface="SimSun"/>
                <a:sym typeface="+mn-lt"/>
              </a:rPr>
              <a:t>激活</a:t>
            </a:r>
          </a:p>
        </p:txBody>
      </p:sp>
      <p:sp>
        <p:nvSpPr>
          <p:cNvPr id="7" name="矩形: 圆角 29">
            <a:extLst>
              <a:ext uri="{FF2B5EF4-FFF2-40B4-BE49-F238E27FC236}">
                <a16:creationId xmlns="" xmlns:a16="http://schemas.microsoft.com/office/drawing/2014/main" id="{C033DE7B-2AB3-4E83-BDE5-2A427A088424}"/>
              </a:ext>
            </a:extLst>
          </p:cNvPr>
          <p:cNvSpPr/>
          <p:nvPr/>
        </p:nvSpPr>
        <p:spPr>
          <a:xfrm>
            <a:off x="854410" y="4508204"/>
            <a:ext cx="1658299" cy="649169"/>
          </a:xfrm>
          <a:prstGeom prst="roundRect">
            <a:avLst>
              <a:gd name="adj" fmla="val 50000"/>
            </a:avLst>
          </a:prstGeom>
          <a:solidFill>
            <a:srgbClr val="FFC000"/>
          </a:solidFill>
        </p:spPr>
        <p:txBody>
          <a:bodyPr wrap="square" lIns="101575" tIns="50785" rIns="101575" bIns="50785">
            <a:spAutoFit/>
          </a:bodyPr>
          <a:lstStyle/>
          <a:p>
            <a:pPr algn="ctr" defTabSz="1015259"/>
            <a:r>
              <a:rPr lang="zh-CN" altLang="en-US" sz="2300" dirty="0">
                <a:solidFill>
                  <a:srgbClr val="220000"/>
                </a:solidFill>
                <a:latin typeface="微软雅黑 Light" pitchFamily="34" charset="-122"/>
                <a:ea typeface="微软雅黑 Light" pitchFamily="34" charset="-122"/>
                <a:cs typeface="SimSun"/>
                <a:sym typeface="+mn-lt"/>
              </a:rPr>
              <a:t>线下体验</a:t>
            </a:r>
          </a:p>
        </p:txBody>
      </p:sp>
      <p:sp>
        <p:nvSpPr>
          <p:cNvPr id="8" name="矩形: 圆角 30">
            <a:extLst>
              <a:ext uri="{FF2B5EF4-FFF2-40B4-BE49-F238E27FC236}">
                <a16:creationId xmlns="" xmlns:a16="http://schemas.microsoft.com/office/drawing/2014/main" id="{DE36F91C-5A6F-42B2-B708-E4E9F46604E1}"/>
              </a:ext>
            </a:extLst>
          </p:cNvPr>
          <p:cNvSpPr/>
          <p:nvPr/>
        </p:nvSpPr>
        <p:spPr>
          <a:xfrm>
            <a:off x="7796726" y="4508204"/>
            <a:ext cx="1658299" cy="649169"/>
          </a:xfrm>
          <a:prstGeom prst="roundRect">
            <a:avLst>
              <a:gd name="adj" fmla="val 50000"/>
            </a:avLst>
          </a:prstGeom>
          <a:solidFill>
            <a:srgbClr val="FFC000"/>
          </a:solidFill>
        </p:spPr>
        <p:txBody>
          <a:bodyPr wrap="square" lIns="101575" tIns="50785" rIns="101575" bIns="50785">
            <a:spAutoFit/>
          </a:bodyPr>
          <a:lstStyle/>
          <a:p>
            <a:pPr algn="ctr" defTabSz="1015259"/>
            <a:r>
              <a:rPr lang="zh-CN" altLang="en-US" sz="2300" dirty="0">
                <a:solidFill>
                  <a:srgbClr val="220000"/>
                </a:solidFill>
                <a:latin typeface="微软雅黑 Light" pitchFamily="34" charset="-122"/>
                <a:ea typeface="微软雅黑 Light" pitchFamily="34" charset="-122"/>
                <a:cs typeface="SimSun"/>
                <a:sym typeface="+mn-lt"/>
              </a:rPr>
              <a:t>媒体传播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3880BADB-EC08-4609-9990-02A828A4B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06" y="1124642"/>
            <a:ext cx="6400000" cy="42624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5">
            <a:extLst>
              <a:ext uri="{FF2B5EF4-FFF2-40B4-BE49-F238E27FC236}">
                <a16:creationId xmlns="" xmlns:a16="http://schemas.microsoft.com/office/drawing/2014/main" id="{E1CEACA8-2B9E-4417-AE5E-D14DDA0567BC}"/>
              </a:ext>
            </a:extLst>
          </p:cNvPr>
          <p:cNvSpPr txBox="1"/>
          <p:nvPr/>
        </p:nvSpPr>
        <p:spPr>
          <a:xfrm>
            <a:off x="7837436" y="2270490"/>
            <a:ext cx="1489724" cy="418811"/>
          </a:xfrm>
          <a:prstGeom prst="rect">
            <a:avLst/>
          </a:prstGeom>
          <a:noFill/>
        </p:spPr>
        <p:txBody>
          <a:bodyPr wrap="none" lIns="76185" tIns="38092" rIns="76185" bIns="38092" rtlCol="0">
            <a:spAutoFit/>
          </a:bodyPr>
          <a:lstStyle/>
          <a:p>
            <a:pPr algn="ctr" defTabSz="761618"/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自有俱乐部</a:t>
            </a:r>
            <a:r>
              <a:rPr lang="en-US" altLang="zh-CN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赛事赞助</a:t>
            </a:r>
            <a:endParaRPr lang="en-US" altLang="zh-CN" sz="11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algn="ctr" defTabSz="761618"/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苏宁体育商务合作</a:t>
            </a:r>
          </a:p>
        </p:txBody>
      </p:sp>
      <p:sp>
        <p:nvSpPr>
          <p:cNvPr id="11" name="文本框 40">
            <a:extLst>
              <a:ext uri="{FF2B5EF4-FFF2-40B4-BE49-F238E27FC236}">
                <a16:creationId xmlns="" xmlns:a16="http://schemas.microsoft.com/office/drawing/2014/main" id="{12FD9CA6-FDEC-41CB-8816-3EB484BCDE55}"/>
              </a:ext>
            </a:extLst>
          </p:cNvPr>
          <p:cNvSpPr txBox="1"/>
          <p:nvPr/>
        </p:nvSpPr>
        <p:spPr>
          <a:xfrm>
            <a:off x="7977189" y="3993139"/>
            <a:ext cx="1297363" cy="418811"/>
          </a:xfrm>
          <a:prstGeom prst="rect">
            <a:avLst/>
          </a:prstGeom>
          <a:noFill/>
        </p:spPr>
        <p:txBody>
          <a:bodyPr wrap="none" lIns="76185" tIns="38092" rIns="76185" bIns="38092" rtlCol="0">
            <a:spAutoFit/>
          </a:bodyPr>
          <a:lstStyle/>
          <a:p>
            <a:pPr algn="ctr" defTabSz="761618"/>
            <a:r>
              <a:rPr lang="en-US" altLang="zh-CN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PP</a:t>
            </a:r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体育：国内</a:t>
            </a:r>
            <a:endParaRPr lang="en-US" altLang="zh-CN" sz="11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algn="ctr" defTabSz="761618"/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最大足球直播平台</a:t>
            </a:r>
          </a:p>
        </p:txBody>
      </p:sp>
      <p:sp>
        <p:nvSpPr>
          <p:cNvPr id="12" name="文本框 41">
            <a:extLst>
              <a:ext uri="{FF2B5EF4-FFF2-40B4-BE49-F238E27FC236}">
                <a16:creationId xmlns="" xmlns:a16="http://schemas.microsoft.com/office/drawing/2014/main" id="{BDDD4180-2D10-4E94-BAE1-23B486ACCAA9}"/>
              </a:ext>
            </a:extLst>
          </p:cNvPr>
          <p:cNvSpPr txBox="1"/>
          <p:nvPr/>
        </p:nvSpPr>
        <p:spPr>
          <a:xfrm>
            <a:off x="963389" y="2324410"/>
            <a:ext cx="1440298" cy="418811"/>
          </a:xfrm>
          <a:prstGeom prst="rect">
            <a:avLst/>
          </a:prstGeom>
          <a:noFill/>
        </p:spPr>
        <p:txBody>
          <a:bodyPr wrap="none" lIns="76185" tIns="38092" rIns="76185" bIns="38092" rtlCol="0">
            <a:spAutoFit/>
          </a:bodyPr>
          <a:lstStyle/>
          <a:p>
            <a:pPr algn="ctr" defTabSz="761618"/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苏宁易购电商</a:t>
            </a:r>
            <a:r>
              <a:rPr lang="en-US" altLang="zh-CN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+</a:t>
            </a:r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线下</a:t>
            </a:r>
            <a:endParaRPr lang="en-US" altLang="zh-CN" sz="11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algn="ctr" defTabSz="761618"/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多零售业态终端销售</a:t>
            </a:r>
          </a:p>
        </p:txBody>
      </p:sp>
      <p:sp>
        <p:nvSpPr>
          <p:cNvPr id="13" name="文本框 44">
            <a:extLst>
              <a:ext uri="{FF2B5EF4-FFF2-40B4-BE49-F238E27FC236}">
                <a16:creationId xmlns="" xmlns:a16="http://schemas.microsoft.com/office/drawing/2014/main" id="{0718D99C-B77D-4633-9D52-7B08DB0217A7}"/>
              </a:ext>
            </a:extLst>
          </p:cNvPr>
          <p:cNvSpPr txBox="1"/>
          <p:nvPr/>
        </p:nvSpPr>
        <p:spPr>
          <a:xfrm>
            <a:off x="963389" y="3989001"/>
            <a:ext cx="1440298" cy="418811"/>
          </a:xfrm>
          <a:prstGeom prst="rect">
            <a:avLst/>
          </a:prstGeom>
          <a:noFill/>
        </p:spPr>
        <p:txBody>
          <a:bodyPr wrap="none" lIns="76185" tIns="38092" rIns="76185" bIns="38092" rtlCol="0">
            <a:spAutoFit/>
          </a:bodyPr>
          <a:lstStyle/>
          <a:p>
            <a:pPr algn="ctr" defTabSz="761618"/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苏宁广场</a:t>
            </a:r>
            <a:r>
              <a:rPr lang="en-US" altLang="zh-CN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门店</a:t>
            </a:r>
            <a:r>
              <a:rPr lang="en-US" altLang="zh-CN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影院</a:t>
            </a:r>
            <a:endParaRPr lang="en-US" altLang="zh-CN" sz="11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algn="ctr" defTabSz="761618"/>
            <a:r>
              <a:rPr lang="zh-CN" altLang="en-US" sz="11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线下体验和用户活动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44DDB803-25A1-488C-AF6E-73365FEDC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2771">
            <a:off x="5754957" y="2332842"/>
            <a:ext cx="148054" cy="1573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3B989116-8D20-498B-893F-0E28037CB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0194">
            <a:off x="5840124" y="3990082"/>
            <a:ext cx="148054" cy="1573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B621B49A-17AD-4E3D-81E7-0205D5A0A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28463">
            <a:off x="4186694" y="3976882"/>
            <a:ext cx="148054" cy="1573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5B7486EE-A132-46DC-824D-ACA1392DC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7423">
            <a:off x="4145966" y="2468642"/>
            <a:ext cx="148054" cy="157307"/>
          </a:xfrm>
          <a:prstGeom prst="rect">
            <a:avLst/>
          </a:prstGeom>
        </p:spPr>
      </p:pic>
      <p:sp>
        <p:nvSpPr>
          <p:cNvPr id="18" name="标题 4">
            <a:extLst>
              <a:ext uri="{FF2B5EF4-FFF2-40B4-BE49-F238E27FC236}">
                <a16:creationId xmlns:a16="http://schemas.microsoft.com/office/drawing/2014/main" xmlns="" id="{637B4F22-E390-46BB-BBB3-45D361AFFCFA}"/>
              </a:ext>
            </a:extLst>
          </p:cNvPr>
          <p:cNvSpPr txBox="1">
            <a:spLocks/>
          </p:cNvSpPr>
          <p:nvPr/>
        </p:nvSpPr>
        <p:spPr>
          <a:xfrm>
            <a:off x="698500" y="450456"/>
            <a:ext cx="8763000" cy="581356"/>
          </a:xfrm>
          <a:prstGeom prst="rect">
            <a:avLst/>
          </a:prstGeom>
        </p:spPr>
        <p:txBody>
          <a:bodyPr vert="horz" lIns="101575" tIns="50785" rIns="101575" bIns="50785" rtlCol="0" anchor="ctr">
            <a:normAutofit/>
          </a:bodyPr>
          <a:lstStyle>
            <a:lvl1pPr algn="ctr" defTabSz="1015299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9422"/>
            <a:r>
              <a:rPr lang="zh-CN" altLang="en-US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利用用户群体，苏宁体育全场景营销体系</a:t>
            </a:r>
          </a:p>
        </p:txBody>
      </p:sp>
    </p:spTree>
    <p:extLst>
      <p:ext uri="{BB962C8B-B14F-4D97-AF65-F5344CB8AC3E}">
        <p14:creationId xmlns:p14="http://schemas.microsoft.com/office/powerpoint/2010/main" val="40832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200585" y="137209"/>
            <a:ext cx="4400490" cy="1585311"/>
            <a:chOff x="4139952" y="2238035"/>
            <a:chExt cx="3524744" cy="1269818"/>
          </a:xfrm>
        </p:grpSpPr>
        <p:sp>
          <p:nvSpPr>
            <p:cNvPr id="26" name="object 20"/>
            <p:cNvSpPr txBox="1"/>
            <p:nvPr/>
          </p:nvSpPr>
          <p:spPr>
            <a:xfrm>
              <a:off x="4139952" y="2283719"/>
              <a:ext cx="3140226" cy="1020885"/>
            </a:xfrm>
            <a:prstGeom prst="rect">
              <a:avLst/>
            </a:prstGeom>
          </p:spPr>
          <p:txBody>
            <a:bodyPr vert="horz" wrap="square" lIns="0" tIns="13302" rIns="0" bIns="0" rtlCol="0">
              <a:spAutoFit/>
            </a:bodyPr>
            <a:lstStyle/>
            <a:p>
              <a:pPr marL="14074" algn="ctr" defTabSz="1011850">
                <a:spcBef>
                  <a:spcPts val="117"/>
                </a:spcBef>
              </a:pPr>
              <a:r>
                <a:rPr lang="en-US" altLang="zh-CN" sz="3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   </a:t>
              </a:r>
              <a:r>
                <a:rPr lang="zh-CN" altLang="en-US" sz="3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红包</a:t>
              </a:r>
              <a:r>
                <a:rPr lang="en-US" altLang="zh-CN" sz="3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+</a:t>
              </a:r>
              <a:r>
                <a:rPr lang="zh-CN" altLang="en-US" sz="3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发券</a:t>
              </a:r>
              <a:endParaRPr lang="en-US" altLang="zh-CN" sz="3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Microsoft YaHei"/>
              </a:endParaRPr>
            </a:p>
            <a:p>
              <a:pPr marL="14074" algn="ctr" defTabSz="1011850">
                <a:spcBef>
                  <a:spcPts val="117"/>
                </a:spcBef>
              </a:pPr>
              <a:r>
                <a:rPr lang="zh-CN" altLang="en-US" sz="27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                  挖掘体育人群</a:t>
              </a:r>
              <a:endParaRPr lang="en-US" altLang="zh-CN" sz="27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Microsoft YaHei"/>
              </a:endParaRPr>
            </a:p>
            <a:p>
              <a:pPr marL="14074" algn="ctr" defTabSz="1011850">
                <a:spcBef>
                  <a:spcPts val="117"/>
                </a:spcBef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              </a:t>
              </a:r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体育引流易购，打通销售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55976" y="2238035"/>
              <a:ext cx="3308720" cy="1269818"/>
              <a:chOff x="4355976" y="2238035"/>
              <a:chExt cx="3308720" cy="126981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4788024" y="2764923"/>
                <a:ext cx="1836204" cy="689931"/>
                <a:chOff x="4788024" y="2764923"/>
                <a:chExt cx="1836204" cy="689931"/>
              </a:xfrm>
            </p:grpSpPr>
            <p:cxnSp>
              <p:nvCxnSpPr>
                <p:cNvPr id="35" name="直接连接符 34"/>
                <p:cNvCxnSpPr/>
                <p:nvPr/>
              </p:nvCxnSpPr>
              <p:spPr>
                <a:xfrm>
                  <a:off x="4788024" y="2764923"/>
                  <a:ext cx="0" cy="670923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4788025" y="3454854"/>
                  <a:ext cx="1836203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组合 28"/>
              <p:cNvGrpSpPr/>
              <p:nvPr/>
            </p:nvGrpSpPr>
            <p:grpSpPr>
              <a:xfrm rot="10800000">
                <a:off x="5868144" y="2238035"/>
                <a:ext cx="1512168" cy="405723"/>
                <a:chOff x="4788024" y="3017919"/>
                <a:chExt cx="1512168" cy="405723"/>
              </a:xfrm>
            </p:grpSpPr>
            <p:cxnSp>
              <p:nvCxnSpPr>
                <p:cNvPr id="33" name="直接连接符 32"/>
                <p:cNvCxnSpPr/>
                <p:nvPr/>
              </p:nvCxnSpPr>
              <p:spPr>
                <a:xfrm rot="10800000" flipV="1">
                  <a:off x="4800674" y="3017919"/>
                  <a:ext cx="1" cy="40572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4788024" y="3423642"/>
                  <a:ext cx="151216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矩形 29"/>
              <p:cNvSpPr/>
              <p:nvPr/>
            </p:nvSpPr>
            <p:spPr>
              <a:xfrm>
                <a:off x="6457625" y="3363837"/>
                <a:ext cx="936104" cy="14401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4799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object 20"/>
              <p:cNvSpPr txBox="1"/>
              <p:nvPr/>
            </p:nvSpPr>
            <p:spPr>
              <a:xfrm>
                <a:off x="4355976" y="2259240"/>
                <a:ext cx="782911" cy="666368"/>
              </a:xfrm>
              <a:prstGeom prst="rect">
                <a:avLst/>
              </a:prstGeom>
            </p:spPr>
            <p:txBody>
              <a:bodyPr vert="horz" wrap="square" lIns="0" tIns="13302" rIns="0" bIns="0" rtlCol="0">
                <a:spAutoFit/>
              </a:bodyPr>
              <a:lstStyle/>
              <a:p>
                <a:pPr marL="14074" algn="ctr" defTabSz="1011850">
                  <a:spcBef>
                    <a:spcPts val="117"/>
                  </a:spcBef>
                </a:pPr>
                <a:r>
                  <a:rPr lang="zh-CN" altLang="en-US" sz="53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Microsoft YaHei"/>
                  </a:rPr>
                  <a:t>“</a:t>
                </a:r>
                <a:endParaRPr sz="53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Microsoft YaHei"/>
                </a:endParaRPr>
              </a:p>
            </p:txBody>
          </p:sp>
          <p:sp>
            <p:nvSpPr>
              <p:cNvPr id="32" name="object 20"/>
              <p:cNvSpPr txBox="1"/>
              <p:nvPr/>
            </p:nvSpPr>
            <p:spPr>
              <a:xfrm>
                <a:off x="6881785" y="2720287"/>
                <a:ext cx="782911" cy="666368"/>
              </a:xfrm>
              <a:prstGeom prst="rect">
                <a:avLst/>
              </a:prstGeom>
            </p:spPr>
            <p:txBody>
              <a:bodyPr vert="horz" wrap="square" lIns="0" tIns="13302" rIns="0" bIns="0" rtlCol="0">
                <a:spAutoFit/>
              </a:bodyPr>
              <a:lstStyle/>
              <a:p>
                <a:pPr marL="14074" algn="ctr" defTabSz="1011850">
                  <a:spcBef>
                    <a:spcPts val="117"/>
                  </a:spcBef>
                </a:pPr>
                <a:r>
                  <a:rPr lang="zh-CN" altLang="en-US" sz="53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Microsoft YaHei"/>
                  </a:rPr>
                  <a:t>“</a:t>
                </a:r>
                <a:endParaRPr sz="53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Microsoft YaHei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82634" y="2024762"/>
            <a:ext cx="8394751" cy="4012207"/>
            <a:chOff x="794364" y="1445380"/>
            <a:chExt cx="7555276" cy="361098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F2F02D1D-77C3-4C20-8BD7-AD5D27B09ED7}"/>
                </a:ext>
              </a:extLst>
            </p:cNvPr>
            <p:cNvGrpSpPr/>
            <p:nvPr/>
          </p:nvGrpSpPr>
          <p:grpSpPr>
            <a:xfrm>
              <a:off x="794364" y="1445380"/>
              <a:ext cx="7555276" cy="3610988"/>
              <a:chOff x="592502" y="1123426"/>
              <a:chExt cx="7945730" cy="3797600"/>
            </a:xfrm>
          </p:grpSpPr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xmlns="" id="{CFBF9845-E3B6-4CCF-9509-F18A7AF9F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119" y="1123426"/>
                <a:ext cx="1795325" cy="3240000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xmlns="" id="{EFC15DB6-BDFF-4774-9A5C-ABEA45938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5145" y="1123426"/>
                <a:ext cx="1832727" cy="3240000"/>
              </a:xfrm>
              <a:prstGeom prst="rect">
                <a:avLst/>
              </a:prstGeom>
            </p:spPr>
          </p:pic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xmlns="" id="{AFE182FA-98F7-47FB-912F-061B6BAE9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8169" y="1123426"/>
                <a:ext cx="1819855" cy="324000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E41D2319-BDCB-49EB-964C-9FE1BDEF0D9A}"/>
                  </a:ext>
                </a:extLst>
              </p:cNvPr>
              <p:cNvSpPr txBox="1"/>
              <p:nvPr/>
            </p:nvSpPr>
            <p:spPr>
              <a:xfrm>
                <a:off x="592502" y="4451429"/>
                <a:ext cx="1824558" cy="2802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5097" tIns="47549" rIns="95097" bIns="47549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14399">
                  <a:defRPr/>
                </a:pPr>
                <a:r>
                  <a:rPr lang="zh-CN" altLang="en-US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sym typeface="宋体" panose="02010600030101010101" pitchFamily="2" charset="-122"/>
                  </a:rPr>
                  <a:t>点击红包</a:t>
                </a:r>
                <a:endParaRPr lang="en-US" altLang="zh-CN" sz="1300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sym typeface="宋体" panose="02010600030101010101" pitchFamily="2" charset="-122"/>
                </a:endParaRPr>
              </a:p>
            </p:txBody>
          </p:sp>
          <p:sp>
            <p:nvSpPr>
              <p:cNvPr id="54" name="TextBox 9">
                <a:extLst>
                  <a:ext uri="{FF2B5EF4-FFF2-40B4-BE49-F238E27FC236}">
                    <a16:creationId xmlns:a16="http://schemas.microsoft.com/office/drawing/2014/main" xmlns="" id="{D962D1A2-8E1F-4B27-97AE-1D828E62D9FD}"/>
                  </a:ext>
                </a:extLst>
              </p:cNvPr>
              <p:cNvSpPr txBox="1"/>
              <p:nvPr/>
            </p:nvSpPr>
            <p:spPr>
              <a:xfrm>
                <a:off x="2640336" y="4451429"/>
                <a:ext cx="1824558" cy="2802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5097" tIns="47549" rIns="95097" bIns="47549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14399">
                  <a:defRPr/>
                </a:pPr>
                <a:r>
                  <a:rPr lang="zh-CN" altLang="en-US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sym typeface="宋体" panose="02010600030101010101" pitchFamily="2" charset="-122"/>
                  </a:rPr>
                  <a:t>填写口令</a:t>
                </a:r>
                <a:endParaRPr lang="en-US" altLang="zh-CN" sz="1300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sym typeface="宋体" panose="02010600030101010101" pitchFamily="2" charset="-122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5F5904D7-37E0-4DB4-BCFC-9C62C32331D2}"/>
                  </a:ext>
                </a:extLst>
              </p:cNvPr>
              <p:cNvSpPr txBox="1"/>
              <p:nvPr/>
            </p:nvSpPr>
            <p:spPr>
              <a:xfrm>
                <a:off x="4688168" y="4451428"/>
                <a:ext cx="2025506" cy="4695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5097" tIns="47549" rIns="95097" bIns="47549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14399">
                  <a:defRPr/>
                </a:pPr>
                <a:r>
                  <a:rPr lang="zh-CN" altLang="en-US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sym typeface="宋体" panose="02010600030101010101" pitchFamily="2" charset="-122"/>
                  </a:rPr>
                  <a:t>获得奖励（红包</a:t>
                </a:r>
                <a:r>
                  <a:rPr lang="en-US" altLang="zh-CN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sym typeface="宋体" panose="02010600030101010101" pitchFamily="2" charset="-122"/>
                  </a:rPr>
                  <a:t>&amp;</a:t>
                </a:r>
                <a:r>
                  <a:rPr lang="zh-CN" altLang="en-US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sym typeface="宋体" panose="02010600030101010101" pitchFamily="2" charset="-122"/>
                  </a:rPr>
                  <a:t>优惠券）</a:t>
                </a:r>
                <a:endParaRPr lang="en-US" altLang="zh-CN" sz="1300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sym typeface="宋体" panose="02010600030101010101" pitchFamily="2" charset="-122"/>
                </a:endParaRPr>
              </a:p>
            </p:txBody>
          </p:sp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xmlns="" id="{2A9B5575-3758-4E06-B272-CB2A097740BA}"/>
                  </a:ext>
                </a:extLst>
              </p:cNvPr>
              <p:cNvSpPr txBox="1"/>
              <p:nvPr/>
            </p:nvSpPr>
            <p:spPr>
              <a:xfrm>
                <a:off x="6713674" y="4451427"/>
                <a:ext cx="1824558" cy="2802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5097" tIns="47549" rIns="95097" bIns="47549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14399">
                  <a:defRPr/>
                </a:pPr>
                <a:r>
                  <a:rPr lang="zh-CN" altLang="en-US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sym typeface="宋体" panose="02010600030101010101" pitchFamily="2" charset="-122"/>
                  </a:rPr>
                  <a:t>跳转使用</a:t>
                </a:r>
                <a:endParaRPr lang="en-US" altLang="zh-CN" sz="1300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sym typeface="宋体" panose="02010600030101010101" pitchFamily="2" charset="-122"/>
                </a:endParaRPr>
              </a:p>
            </p:txBody>
          </p:sp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xmlns="" id="{FF9827A1-71E0-4622-A980-14F9881A3E68}"/>
                  </a:ext>
                </a:extLst>
              </p:cNvPr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6026" y="1123426"/>
                <a:ext cx="1819855" cy="3240000"/>
              </a:xfrm>
              <a:prstGeom prst="rect">
                <a:avLst/>
              </a:prstGeom>
            </p:spPr>
          </p:pic>
        </p:grpSp>
        <p:sp>
          <p:nvSpPr>
            <p:cNvPr id="45" name="圆角矩形 44"/>
            <p:cNvSpPr/>
            <p:nvPr/>
          </p:nvSpPr>
          <p:spPr>
            <a:xfrm rot="21499860">
              <a:off x="5459629" y="3069225"/>
              <a:ext cx="144830" cy="7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0" tIns="45710" rIns="91420" bIns="45710" rtlCol="0" anchor="ctr"/>
            <a:lstStyle/>
            <a:p>
              <a:pPr algn="ctr" defTabSz="759752"/>
              <a:endParaRPr lang="zh-CN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64090" y="3027806"/>
              <a:ext cx="304684" cy="138492"/>
            </a:xfrm>
            <a:prstGeom prst="rect">
              <a:avLst/>
            </a:prstGeom>
            <a:noFill/>
          </p:spPr>
          <p:txBody>
            <a:bodyPr wrap="none" lIns="91432" tIns="45716" rIns="91432" bIns="45716" rtlCol="0">
              <a:spAutoFit/>
            </a:bodyPr>
            <a:lstStyle/>
            <a:p>
              <a:pPr defTabSz="1012714"/>
              <a:r>
                <a:rPr lang="zh-CN" altLang="en-US" sz="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护多乐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54904" y="2659727"/>
              <a:ext cx="741031" cy="2000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2" tIns="45716" rIns="91432" bIns="45716" rtlCol="0">
              <a:spAutoFit/>
            </a:bodyPr>
            <a:lstStyle/>
            <a:p>
              <a:pPr algn="ctr" defTabSz="1012714"/>
              <a:r>
                <a:rPr lang="zh-CN" altLang="en-US" sz="8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自在运动</a:t>
              </a:r>
            </a:p>
          </p:txBody>
        </p:sp>
      </p:grpSp>
      <p:sp>
        <p:nvSpPr>
          <p:cNvPr id="58" name="标题 1">
            <a:extLst>
              <a:ext uri="{FF2B5EF4-FFF2-40B4-BE49-F238E27FC236}">
                <a16:creationId xmlns:a16="http://schemas.microsoft.com/office/drawing/2014/main" xmlns="" id="{8C37BD70-7856-44DE-8B07-B90CE7566ADF}"/>
              </a:ext>
            </a:extLst>
          </p:cNvPr>
          <p:cNvSpPr txBox="1">
            <a:spLocks/>
          </p:cNvSpPr>
          <p:nvPr/>
        </p:nvSpPr>
        <p:spPr>
          <a:xfrm>
            <a:off x="4769669" y="950508"/>
            <a:ext cx="4507801" cy="1036563"/>
          </a:xfrm>
          <a:prstGeom prst="rect">
            <a:avLst/>
          </a:prstGeom>
        </p:spPr>
        <p:txBody>
          <a:bodyPr vert="horz" lIns="75933" tIns="38025" rIns="75933" bIns="38025" rtlCol="0" anchor="b">
            <a:normAutofit/>
          </a:bodyPr>
          <a:lstStyle>
            <a:lvl1pPr algn="ctr" defTabSz="68441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12714">
              <a:spcBef>
                <a:spcPts val="0"/>
              </a:spcBef>
            </a:pPr>
            <a:r>
              <a:rPr lang="zh-CN" altLang="en-US" sz="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红包券时刻</a:t>
            </a:r>
            <a:endParaRPr lang="en-US" altLang="zh-CN" sz="20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012714">
              <a:spcBef>
                <a:spcPts val="0"/>
              </a:spcBef>
            </a:pPr>
            <a:r>
              <a:rPr lang="zh-CN" altLang="en-US" sz="18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体育直播时同步发放三星手机红包券，线上引流易购转化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272182" y="4028358"/>
            <a:ext cx="1148567" cy="444106"/>
            <a:chOff x="-1148568" y="2125363"/>
            <a:chExt cx="1148567" cy="444106"/>
          </a:xfrm>
        </p:grpSpPr>
        <p:sp>
          <p:nvSpPr>
            <p:cNvPr id="2" name="圆角矩形 1"/>
            <p:cNvSpPr/>
            <p:nvPr/>
          </p:nvSpPr>
          <p:spPr>
            <a:xfrm>
              <a:off x="-1148568" y="2125363"/>
              <a:ext cx="1148567" cy="44410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Picture 2" descr="E:\logo\各家企业logo\三星\三星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72262" y="2197616"/>
              <a:ext cx="1029316" cy="29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组合 60"/>
          <p:cNvGrpSpPr/>
          <p:nvPr/>
        </p:nvGrpSpPr>
        <p:grpSpPr>
          <a:xfrm>
            <a:off x="3453972" y="2747371"/>
            <a:ext cx="1148567" cy="444106"/>
            <a:chOff x="-1148568" y="2125363"/>
            <a:chExt cx="1148567" cy="444106"/>
          </a:xfrm>
        </p:grpSpPr>
        <p:sp>
          <p:nvSpPr>
            <p:cNvPr id="62" name="圆角矩形 61"/>
            <p:cNvSpPr/>
            <p:nvPr/>
          </p:nvSpPr>
          <p:spPr>
            <a:xfrm>
              <a:off x="-1148568" y="2125363"/>
              <a:ext cx="1148567" cy="44410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Picture 2" descr="E:\logo\各家企业logo\三星\三星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72262" y="2197616"/>
              <a:ext cx="1029316" cy="29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组合 63"/>
          <p:cNvGrpSpPr/>
          <p:nvPr/>
        </p:nvGrpSpPr>
        <p:grpSpPr>
          <a:xfrm>
            <a:off x="5596812" y="3191480"/>
            <a:ext cx="1148567" cy="444106"/>
            <a:chOff x="-1148568" y="2125363"/>
            <a:chExt cx="1148567" cy="444106"/>
          </a:xfrm>
        </p:grpSpPr>
        <p:sp>
          <p:nvSpPr>
            <p:cNvPr id="65" name="圆角矩形 64"/>
            <p:cNvSpPr/>
            <p:nvPr/>
          </p:nvSpPr>
          <p:spPr>
            <a:xfrm>
              <a:off x="-1148568" y="2125363"/>
              <a:ext cx="1148567" cy="44410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Picture 2" descr="E:\logo\各家企业logo\三星\三星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72262" y="2197616"/>
              <a:ext cx="1029316" cy="29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组合 66"/>
          <p:cNvGrpSpPr/>
          <p:nvPr/>
        </p:nvGrpSpPr>
        <p:grpSpPr>
          <a:xfrm>
            <a:off x="7755952" y="3435298"/>
            <a:ext cx="1148567" cy="444106"/>
            <a:chOff x="-1148568" y="2125363"/>
            <a:chExt cx="1148567" cy="444106"/>
          </a:xfrm>
        </p:grpSpPr>
        <p:sp>
          <p:nvSpPr>
            <p:cNvPr id="68" name="圆角矩形 67"/>
            <p:cNvSpPr/>
            <p:nvPr/>
          </p:nvSpPr>
          <p:spPr>
            <a:xfrm>
              <a:off x="-1148568" y="2125363"/>
              <a:ext cx="1148567" cy="44410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9" name="Picture 2" descr="E:\logo\各家企业logo\三星\三星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72262" y="2197616"/>
              <a:ext cx="1029316" cy="29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圆角矩形 3"/>
          <p:cNvSpPr/>
          <p:nvPr/>
        </p:nvSpPr>
        <p:spPr>
          <a:xfrm>
            <a:off x="7624119" y="4028392"/>
            <a:ext cx="1408670" cy="5163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5" rIns="91425" bIns="45715" spcCol="0" rtlCol="0" anchor="ctr"/>
          <a:lstStyle/>
          <a:p>
            <a:pPr algn="ctr"/>
            <a:endParaRPr lang="zh-CN" alt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7" r="7738"/>
          <a:stretch/>
        </p:blipFill>
        <p:spPr bwMode="auto">
          <a:xfrm>
            <a:off x="7999193" y="3978418"/>
            <a:ext cx="695436" cy="616246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989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00585" y="137209"/>
            <a:ext cx="4400490" cy="1585311"/>
            <a:chOff x="4139952" y="2238035"/>
            <a:chExt cx="3524744" cy="1269818"/>
          </a:xfrm>
        </p:grpSpPr>
        <p:sp>
          <p:nvSpPr>
            <p:cNvPr id="5" name="object 20"/>
            <p:cNvSpPr txBox="1"/>
            <p:nvPr/>
          </p:nvSpPr>
          <p:spPr>
            <a:xfrm>
              <a:off x="4139952" y="2283719"/>
              <a:ext cx="3140226" cy="1020885"/>
            </a:xfrm>
            <a:prstGeom prst="rect">
              <a:avLst/>
            </a:prstGeom>
          </p:spPr>
          <p:txBody>
            <a:bodyPr vert="horz" wrap="square" lIns="0" tIns="13302" rIns="0" bIns="0" rtlCol="0">
              <a:spAutoFit/>
            </a:bodyPr>
            <a:lstStyle/>
            <a:p>
              <a:pPr marL="14074" algn="ctr" defTabSz="1011850">
                <a:spcBef>
                  <a:spcPts val="117"/>
                </a:spcBef>
              </a:pPr>
              <a:r>
                <a:rPr lang="en-US" altLang="zh-CN" sz="3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   </a:t>
              </a:r>
              <a:r>
                <a:rPr lang="zh-CN" altLang="en-US" sz="3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 演播室植入</a:t>
              </a:r>
              <a:endParaRPr lang="en-US" altLang="zh-CN" sz="3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Microsoft YaHei"/>
              </a:endParaRPr>
            </a:p>
            <a:p>
              <a:pPr marL="14074" algn="ctr" defTabSz="1011850">
                <a:spcBef>
                  <a:spcPts val="117"/>
                </a:spcBef>
              </a:pPr>
              <a:r>
                <a:rPr lang="zh-CN" altLang="en-US" sz="27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                  产品自然露出</a:t>
              </a:r>
              <a:endParaRPr lang="en-US" altLang="zh-CN" sz="27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Microsoft YaHei"/>
              </a:endParaRPr>
            </a:p>
            <a:p>
              <a:pPr marL="14074" algn="ctr" defTabSz="1011850">
                <a:spcBef>
                  <a:spcPts val="117"/>
                </a:spcBef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              </a:t>
              </a:r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体育引流易购，打通销售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355976" y="2238035"/>
              <a:ext cx="3308720" cy="1269818"/>
              <a:chOff x="4355976" y="2238035"/>
              <a:chExt cx="3308720" cy="126981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788024" y="2764923"/>
                <a:ext cx="1836204" cy="689931"/>
                <a:chOff x="4788024" y="2764923"/>
                <a:chExt cx="1836204" cy="689931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>
                  <a:off x="4788024" y="2764923"/>
                  <a:ext cx="0" cy="670923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4788025" y="3454854"/>
                  <a:ext cx="1836203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组合 7"/>
              <p:cNvGrpSpPr/>
              <p:nvPr/>
            </p:nvGrpSpPr>
            <p:grpSpPr>
              <a:xfrm rot="10800000">
                <a:off x="5868144" y="2238035"/>
                <a:ext cx="1512168" cy="405723"/>
                <a:chOff x="4788024" y="3017919"/>
                <a:chExt cx="1512168" cy="405723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 rot="10800000" flipV="1">
                  <a:off x="4800674" y="3017919"/>
                  <a:ext cx="1" cy="40572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4788024" y="3423642"/>
                  <a:ext cx="151216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矩形 8"/>
              <p:cNvSpPr/>
              <p:nvPr/>
            </p:nvSpPr>
            <p:spPr>
              <a:xfrm>
                <a:off x="6457625" y="3363837"/>
                <a:ext cx="936104" cy="14401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4799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object 20"/>
              <p:cNvSpPr txBox="1"/>
              <p:nvPr/>
            </p:nvSpPr>
            <p:spPr>
              <a:xfrm>
                <a:off x="4355976" y="2259240"/>
                <a:ext cx="782911" cy="666368"/>
              </a:xfrm>
              <a:prstGeom prst="rect">
                <a:avLst/>
              </a:prstGeom>
            </p:spPr>
            <p:txBody>
              <a:bodyPr vert="horz" wrap="square" lIns="0" tIns="13302" rIns="0" bIns="0" rtlCol="0">
                <a:spAutoFit/>
              </a:bodyPr>
              <a:lstStyle/>
              <a:p>
                <a:pPr marL="14074" algn="ctr" defTabSz="1011850">
                  <a:spcBef>
                    <a:spcPts val="117"/>
                  </a:spcBef>
                </a:pPr>
                <a:r>
                  <a:rPr lang="zh-CN" altLang="en-US" sz="53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Microsoft YaHei"/>
                  </a:rPr>
                  <a:t>“</a:t>
                </a:r>
                <a:endParaRPr sz="53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Microsoft YaHei"/>
                </a:endParaRPr>
              </a:p>
            </p:txBody>
          </p:sp>
          <p:sp>
            <p:nvSpPr>
              <p:cNvPr id="11" name="object 20"/>
              <p:cNvSpPr txBox="1"/>
              <p:nvPr/>
            </p:nvSpPr>
            <p:spPr>
              <a:xfrm>
                <a:off x="6881785" y="2720287"/>
                <a:ext cx="782911" cy="666368"/>
              </a:xfrm>
              <a:prstGeom prst="rect">
                <a:avLst/>
              </a:prstGeom>
            </p:spPr>
            <p:txBody>
              <a:bodyPr vert="horz" wrap="square" lIns="0" tIns="13302" rIns="0" bIns="0" rtlCol="0">
                <a:spAutoFit/>
              </a:bodyPr>
              <a:lstStyle/>
              <a:p>
                <a:pPr marL="14074" algn="ctr" defTabSz="1011850">
                  <a:spcBef>
                    <a:spcPts val="117"/>
                  </a:spcBef>
                </a:pPr>
                <a:r>
                  <a:rPr lang="zh-CN" altLang="en-US" sz="53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Microsoft YaHei"/>
                  </a:rPr>
                  <a:t>“</a:t>
                </a:r>
                <a:endParaRPr sz="53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Microsoft YaHei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39650" y="1858747"/>
            <a:ext cx="9237158" cy="3943026"/>
            <a:chOff x="91314" y="1858738"/>
            <a:chExt cx="9898314" cy="4225243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7E5BBCC3-07E6-455D-B64B-3B6CB7259A4B}"/>
                </a:ext>
              </a:extLst>
            </p:cNvPr>
            <p:cNvGrpSpPr/>
            <p:nvPr/>
          </p:nvGrpSpPr>
          <p:grpSpPr>
            <a:xfrm>
              <a:off x="91314" y="1858738"/>
              <a:ext cx="9898314" cy="2021451"/>
              <a:chOff x="139626" y="1680443"/>
              <a:chExt cx="8908483" cy="1819306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xmlns="" id="{E7AD0F4C-D6AD-4298-900E-4304179A5F1B}"/>
                  </a:ext>
                </a:extLst>
              </p:cNvPr>
              <p:cNvGrpSpPr/>
              <p:nvPr/>
            </p:nvGrpSpPr>
            <p:grpSpPr>
              <a:xfrm>
                <a:off x="139626" y="1684918"/>
                <a:ext cx="2141121" cy="1814830"/>
                <a:chOff x="2346795" y="1635666"/>
                <a:chExt cx="2141121" cy="1814830"/>
              </a:xfrm>
            </p:grpSpPr>
            <p:sp>
              <p:nvSpPr>
                <p:cNvPr id="26" name="文本框 13">
                  <a:extLst>
                    <a:ext uri="{FF2B5EF4-FFF2-40B4-BE49-F238E27FC236}">
                      <a16:creationId xmlns:a16="http://schemas.microsoft.com/office/drawing/2014/main" xmlns="" id="{D118D1C7-2204-4C03-87A5-48D6B56059AA}"/>
                    </a:ext>
                  </a:extLst>
                </p:cNvPr>
                <p:cNvSpPr txBox="1"/>
                <p:nvPr/>
              </p:nvSpPr>
              <p:spPr>
                <a:xfrm>
                  <a:off x="2429135" y="3129925"/>
                  <a:ext cx="1976440" cy="3205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60945">
                    <a:lnSpc>
                      <a:spcPct val="120000"/>
                    </a:lnSpc>
                  </a:pPr>
                  <a:r>
                    <a:rPr lang="zh-CN" altLang="en-US" sz="1300" dirty="0">
                      <a:solidFill>
                        <a:prstClr val="white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演播室</a:t>
                  </a:r>
                  <a:r>
                    <a:rPr lang="en-US" altLang="zh-CN" sz="1300" dirty="0">
                      <a:solidFill>
                        <a:prstClr val="white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LED</a:t>
                  </a:r>
                  <a:r>
                    <a:rPr lang="zh-CN" altLang="en-US" sz="1300" dirty="0">
                      <a:solidFill>
                        <a:prstClr val="white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大屏</a:t>
                  </a:r>
                  <a:endParaRPr lang="en-US" altLang="zh-CN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xmlns="" id="{9FFFCFFC-E0D9-47A7-97FF-1CE3189B3C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6795" y="1635666"/>
                  <a:ext cx="2141121" cy="1353697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xmlns="" id="{27A924E1-215D-4A2B-AA57-68585F3726A3}"/>
                  </a:ext>
                </a:extLst>
              </p:cNvPr>
              <p:cNvGrpSpPr/>
              <p:nvPr/>
            </p:nvGrpSpPr>
            <p:grpSpPr>
              <a:xfrm>
                <a:off x="4652436" y="1684918"/>
                <a:ext cx="2116723" cy="1814830"/>
                <a:chOff x="4810089" y="1684918"/>
                <a:chExt cx="2116723" cy="1814830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xmlns="" id="{D236B6E8-FE97-402A-B0E6-BB7B29C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0089" y="1684918"/>
                  <a:ext cx="2116723" cy="1353697"/>
                </a:xfrm>
                <a:prstGeom prst="rect">
                  <a:avLst/>
                </a:prstGeom>
              </p:spPr>
            </p:pic>
            <p:sp>
              <p:nvSpPr>
                <p:cNvPr id="25" name="文本框 12">
                  <a:extLst>
                    <a:ext uri="{FF2B5EF4-FFF2-40B4-BE49-F238E27FC236}">
                      <a16:creationId xmlns:a16="http://schemas.microsoft.com/office/drawing/2014/main" xmlns="" id="{2CC121CA-CB61-4578-B10A-A6ABB3B439D2}"/>
                    </a:ext>
                  </a:extLst>
                </p:cNvPr>
                <p:cNvSpPr txBox="1"/>
                <p:nvPr/>
              </p:nvSpPr>
              <p:spPr>
                <a:xfrm>
                  <a:off x="4880230" y="3179177"/>
                  <a:ext cx="1976440" cy="3205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60945">
                    <a:lnSpc>
                      <a:spcPct val="120000"/>
                    </a:lnSpc>
                  </a:pPr>
                  <a:r>
                    <a:rPr lang="zh-CN" altLang="en-US" sz="1300" dirty="0">
                      <a:solidFill>
                        <a:prstClr val="white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笔记本背贴</a:t>
                  </a:r>
                  <a:r>
                    <a:rPr lang="en-US" altLang="zh-CN" sz="1300" dirty="0">
                      <a:solidFill>
                        <a:prstClr val="white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or</a:t>
                  </a:r>
                  <a:r>
                    <a:rPr lang="zh-CN" altLang="en-US" sz="1300" dirty="0">
                      <a:solidFill>
                        <a:prstClr val="white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前屏</a:t>
                  </a:r>
                  <a:r>
                    <a:rPr lang="en-US" altLang="zh-CN" sz="1300" dirty="0">
                      <a:solidFill>
                        <a:prstClr val="white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LED</a:t>
                  </a: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xmlns="" id="{FCD5ECA2-DB95-438F-8CA2-1517017D5FCC}"/>
                  </a:ext>
                </a:extLst>
              </p:cNvPr>
              <p:cNvGrpSpPr/>
              <p:nvPr/>
            </p:nvGrpSpPr>
            <p:grpSpPr>
              <a:xfrm>
                <a:off x="2378329" y="1690952"/>
                <a:ext cx="2141121" cy="1808796"/>
                <a:chOff x="2430879" y="1684918"/>
                <a:chExt cx="2141121" cy="1808796"/>
              </a:xfrm>
            </p:grpSpPr>
            <p:sp>
              <p:nvSpPr>
                <p:cNvPr id="22" name="文本框 8">
                  <a:extLst>
                    <a:ext uri="{FF2B5EF4-FFF2-40B4-BE49-F238E27FC236}">
                      <a16:creationId xmlns:a16="http://schemas.microsoft.com/office/drawing/2014/main" xmlns="" id="{5DD11ABA-A45E-434A-B598-6A8E87902EBF}"/>
                    </a:ext>
                  </a:extLst>
                </p:cNvPr>
                <p:cNvSpPr txBox="1"/>
                <p:nvPr/>
              </p:nvSpPr>
              <p:spPr>
                <a:xfrm>
                  <a:off x="2534734" y="3173143"/>
                  <a:ext cx="1976440" cy="3205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60945">
                    <a:lnSpc>
                      <a:spcPct val="120000"/>
                    </a:lnSpc>
                  </a:pPr>
                  <a:r>
                    <a:rPr lang="zh-CN" altLang="en-US" sz="1300" dirty="0">
                      <a:solidFill>
                        <a:prstClr val="white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演播室桌摆</a:t>
                  </a:r>
                  <a:endParaRPr lang="en-US" altLang="zh-CN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pic>
              <p:nvPicPr>
                <p:cNvPr id="23" name="图片 1">
                  <a:extLst>
                    <a:ext uri="{FF2B5EF4-FFF2-40B4-BE49-F238E27FC236}">
                      <a16:creationId xmlns:a16="http://schemas.microsoft.com/office/drawing/2014/main" xmlns="" id="{DD2FD156-E387-47ED-8573-89EE59700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0879" y="1684918"/>
                  <a:ext cx="2141121" cy="13693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xmlns="" id="{CBAE0D40-8AA1-4D73-9F21-A08429BF6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6988" y="1680443"/>
                <a:ext cx="2141121" cy="1369300"/>
              </a:xfrm>
              <a:prstGeom prst="rect">
                <a:avLst/>
              </a:prstGeom>
            </p:spPr>
          </p:pic>
          <p:sp>
            <p:nvSpPr>
              <p:cNvPr id="21" name="文本框 7">
                <a:extLst>
                  <a:ext uri="{FF2B5EF4-FFF2-40B4-BE49-F238E27FC236}">
                    <a16:creationId xmlns:a16="http://schemas.microsoft.com/office/drawing/2014/main" xmlns="" id="{F4F26978-D05A-4E4D-AF2D-48FAC912BBB1}"/>
                  </a:ext>
                </a:extLst>
              </p:cNvPr>
              <p:cNvSpPr txBox="1"/>
              <p:nvPr/>
            </p:nvSpPr>
            <p:spPr>
              <a:xfrm>
                <a:off x="6945594" y="3179178"/>
                <a:ext cx="1976440" cy="320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60945">
                  <a:lnSpc>
                    <a:spcPct val="120000"/>
                  </a:lnSpc>
                </a:pPr>
                <a:r>
                  <a:rPr lang="zh-CN" altLang="en-US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美女主播互动展示</a:t>
                </a:r>
                <a:endParaRPr lang="en-US" altLang="zh-CN" sz="1300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788054" y="3823670"/>
              <a:ext cx="6023734" cy="2260311"/>
              <a:chOff x="1514324" y="1523879"/>
              <a:chExt cx="6227575" cy="2336800"/>
            </a:xfrm>
          </p:grpSpPr>
          <p:sp>
            <p:nvSpPr>
              <p:cNvPr id="29" name="文本框 8"/>
              <p:cNvSpPr txBox="1"/>
              <p:nvPr/>
            </p:nvSpPr>
            <p:spPr>
              <a:xfrm>
                <a:off x="1514324" y="3285621"/>
                <a:ext cx="2670591" cy="323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60945"/>
                <a:r>
                  <a:rPr lang="zh-CN" altLang="en-US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虚拟演播室产品植入</a:t>
                </a: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514324" y="1523879"/>
                <a:ext cx="6227575" cy="1644636"/>
                <a:chOff x="2048485" y="1805161"/>
                <a:chExt cx="8383772" cy="2214062"/>
              </a:xfrm>
            </p:grpSpPr>
            <p:pic>
              <p:nvPicPr>
                <p:cNvPr id="32" name="演播室汽车demo">
                  <a:hlinkClick r:id="" action="ppaction://media"/>
                </p:cNvPr>
                <p:cNvPicPr>
                  <a:picLocks noChangeAspect="1"/>
                </p:cNvPicPr>
                <p:nvPr>
                  <a:videoFile r:link="rId2"/>
                  <p:extLst>
                    <p:ext uri="{DAA4B4D4-6D71-4841-9C94-3DE7FCFB9230}">
                      <p14:media xmlns:p14="http://schemas.microsoft.com/office/powerpoint/2010/main" r:embed="rId1"/>
                    </p:ext>
                  </p:extLst>
                </p:nvPr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48485" y="1810009"/>
                  <a:ext cx="3556693" cy="2209214"/>
                </a:xfrm>
                <a:prstGeom prst="rect">
                  <a:avLst/>
                </a:prstGeom>
              </p:spPr>
            </p:pic>
            <p:pic>
              <p:nvPicPr>
                <p:cNvPr id="33" name="虚拟球员对比">
                  <a:hlinkClick r:id="" action="ppaction://media"/>
                </p:cNvPr>
                <p:cNvPicPr>
                  <a:picLocks noChangeAspect="1"/>
                </p:cNvPicPr>
                <p:nvPr>
                  <a:videoFile r:link="rId4"/>
                  <p:extLst>
                    <p:ext uri="{DAA4B4D4-6D71-4841-9C94-3DE7FCFB9230}">
                      <p14:media xmlns:p14="http://schemas.microsoft.com/office/powerpoint/2010/main" r:embed="rId3"/>
                    </p:ext>
                  </p:extLst>
                </p:nvPr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84152" y="1805161"/>
                  <a:ext cx="3848105" cy="2214062"/>
                </a:xfrm>
                <a:prstGeom prst="rect">
                  <a:avLst/>
                </a:prstGeom>
              </p:spPr>
            </p:pic>
          </p:grpSp>
          <p:sp>
            <p:nvSpPr>
              <p:cNvPr id="31" name="文本框 14"/>
              <p:cNvSpPr txBox="1"/>
              <p:nvPr/>
            </p:nvSpPr>
            <p:spPr>
              <a:xfrm>
                <a:off x="5072172" y="3315133"/>
                <a:ext cx="2481033" cy="545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60945"/>
                <a:r>
                  <a:rPr lang="zh-CN" altLang="en-US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虚拟数据对比 </a:t>
                </a:r>
                <a:r>
                  <a:rPr lang="en-US" altLang="zh-CN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LOGO</a:t>
                </a:r>
                <a:r>
                  <a:rPr lang="zh-CN" altLang="en-US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展示</a:t>
                </a:r>
                <a:endParaRPr lang="en-US" altLang="zh-CN" sz="1300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 defTabSz="760945"/>
                <a:r>
                  <a:rPr lang="zh-CN" altLang="en-US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赛中</a:t>
                </a:r>
                <a:r>
                  <a:rPr lang="en-US" altLang="zh-CN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/</a:t>
                </a:r>
                <a:r>
                  <a:rPr lang="zh-CN" altLang="en-US" sz="1300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赛后</a:t>
                </a:r>
              </a:p>
            </p:txBody>
          </p:sp>
        </p:grpSp>
        <p:pic>
          <p:nvPicPr>
            <p:cNvPr id="34" name="Picture 2" descr="E:\logo\各家企业logo\三星\三星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8758" y="3116495"/>
              <a:ext cx="807448" cy="235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E:\logo\各家企业logo\三星\三星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500" y="2858629"/>
              <a:ext cx="556727" cy="16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https://timgsa.baidu.com/timg?image&amp;quality=80&amp;size=b9999_10000&amp;sec=1550832417111&amp;di=b111c23e4eccb162ef10be870ac40b1f&amp;imgtype=0&amp;src=http%3A%2F%2F2a.zol-img.com.cn%2Fproduct%2F175_1200x900%2F94%2FceSNSFVpcvF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531" y="2988488"/>
              <a:ext cx="532467" cy="39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E:\logo\各家企业logo\三星\三星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121" y="4620813"/>
              <a:ext cx="556727" cy="16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54371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xmlns="" id="{B42656C0-C06D-41EF-9E44-5AC6881F424E}"/>
              </a:ext>
            </a:extLst>
          </p:cNvPr>
          <p:cNvSpPr txBox="1">
            <a:spLocks/>
          </p:cNvSpPr>
          <p:nvPr/>
        </p:nvSpPr>
        <p:spPr>
          <a:xfrm>
            <a:off x="279470" y="435942"/>
            <a:ext cx="9761086" cy="581327"/>
          </a:xfrm>
          <a:prstGeom prst="rect">
            <a:avLst/>
          </a:prstGeom>
        </p:spPr>
        <p:txBody>
          <a:bodyPr vert="horz" wrap="square" lIns="101545" tIns="50775" rIns="101545" bIns="50775" rtlCol="0" anchor="t">
            <a:sp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100" dirty="0">
                <a:solidFill>
                  <a:prstClr val="white"/>
                </a:solidFill>
                <a:cs typeface="Montserrat" panose="02000505000000020004"/>
                <a:sym typeface="Montserrat" panose="02000505000000020004"/>
              </a:rPr>
              <a:t>三星手机基于苏宁资源 品效合一的营销策略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101296" y="2016936"/>
            <a:ext cx="3897830" cy="3459502"/>
            <a:chOff x="5364088" y="4176361"/>
            <a:chExt cx="3508047" cy="3113552"/>
          </a:xfrm>
        </p:grpSpPr>
        <p:grpSp>
          <p:nvGrpSpPr>
            <p:cNvPr id="4" name="组合 3"/>
            <p:cNvGrpSpPr/>
            <p:nvPr/>
          </p:nvGrpSpPr>
          <p:grpSpPr>
            <a:xfrm>
              <a:off x="5364088" y="4176361"/>
              <a:ext cx="3508047" cy="3113552"/>
              <a:chOff x="3680138" y="4176361"/>
              <a:chExt cx="3508047" cy="3113552"/>
            </a:xfrm>
          </p:grpSpPr>
          <p:sp>
            <p:nvSpPr>
              <p:cNvPr id="2" name="流程图: 合并 1"/>
              <p:cNvSpPr/>
              <p:nvPr/>
            </p:nvSpPr>
            <p:spPr>
              <a:xfrm>
                <a:off x="3680138" y="4176361"/>
                <a:ext cx="3508047" cy="3111977"/>
              </a:xfrm>
              <a:prstGeom prst="flowChartMerge">
                <a:avLst/>
              </a:prstGeom>
              <a:solidFill>
                <a:schemeClr val="bg1">
                  <a:lumMod val="75000"/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4639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流程图: 合并 4"/>
              <p:cNvSpPr/>
              <p:nvPr/>
            </p:nvSpPr>
            <p:spPr>
              <a:xfrm>
                <a:off x="4084440" y="4911703"/>
                <a:ext cx="2678968" cy="2359804"/>
              </a:xfrm>
              <a:prstGeom prst="flowChartMerge">
                <a:avLst/>
              </a:prstGeom>
              <a:solidFill>
                <a:schemeClr val="tx2">
                  <a:lumMod val="40000"/>
                  <a:lumOff val="60000"/>
                  <a:alpha val="4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4639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流程图: 合并 5"/>
              <p:cNvSpPr/>
              <p:nvPr/>
            </p:nvSpPr>
            <p:spPr>
              <a:xfrm>
                <a:off x="4494567" y="5629240"/>
                <a:ext cx="1872062" cy="1653729"/>
              </a:xfrm>
              <a:prstGeom prst="flowChartMerge">
                <a:avLst/>
              </a:prstGeom>
              <a:solidFill>
                <a:schemeClr val="tx2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4639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流程图: 合并 6"/>
              <p:cNvSpPr/>
              <p:nvPr/>
            </p:nvSpPr>
            <p:spPr>
              <a:xfrm>
                <a:off x="4879310" y="6315927"/>
                <a:ext cx="1102576" cy="973986"/>
              </a:xfrm>
              <a:prstGeom prst="flowChartMerge">
                <a:avLst/>
              </a:prstGeom>
              <a:solidFill>
                <a:schemeClr val="accent5">
                  <a:lumMod val="75000"/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4639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6300192" y="4244763"/>
              <a:ext cx="1717544" cy="659248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我知道</a:t>
              </a:r>
              <a:endPara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【</a:t>
              </a:r>
              <a:r>
                <a:rPr kumimoji="1"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品牌认知</a:t>
              </a:r>
              <a:r>
                <a:rPr kumimoji="1" lang="en-US" altLang="zh-CN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】</a:t>
              </a:r>
              <a:endParaRPr kumimoji="1"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6300192" y="4974871"/>
              <a:ext cx="1717544" cy="659248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我喜欢</a:t>
              </a:r>
              <a:endPara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【</a:t>
              </a:r>
              <a:r>
                <a:rPr kumimoji="1"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产生兴趣</a:t>
              </a:r>
              <a:r>
                <a:rPr kumimoji="1" lang="en-US" altLang="zh-CN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】</a:t>
              </a:r>
              <a:endParaRPr kumimoji="1"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8"/>
            <p:cNvSpPr txBox="1"/>
            <p:nvPr/>
          </p:nvSpPr>
          <p:spPr>
            <a:xfrm>
              <a:off x="6304368" y="5668094"/>
              <a:ext cx="1717544" cy="659248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我想买</a:t>
              </a:r>
              <a:endPara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【</a:t>
              </a:r>
              <a:r>
                <a:rPr kumimoji="1"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比较衡量</a:t>
              </a:r>
              <a:r>
                <a:rPr kumimoji="1" lang="en-US" altLang="zh-CN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】</a:t>
              </a:r>
              <a:endParaRPr kumimoji="1"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文本框 8"/>
            <p:cNvSpPr txBox="1"/>
            <p:nvPr/>
          </p:nvSpPr>
          <p:spPr>
            <a:xfrm>
              <a:off x="6274749" y="6388174"/>
              <a:ext cx="1717544" cy="659248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我买</a:t>
              </a:r>
              <a:endPara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【</a:t>
              </a:r>
              <a:r>
                <a:rPr kumimoji="1"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购买转化</a:t>
              </a:r>
              <a:r>
                <a:rPr kumimoji="1" lang="en-US" altLang="zh-CN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】</a:t>
              </a:r>
              <a:endParaRPr kumimoji="1"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文本框 8"/>
          <p:cNvSpPr txBox="1"/>
          <p:nvPr/>
        </p:nvSpPr>
        <p:spPr>
          <a:xfrm>
            <a:off x="2999772" y="1257426"/>
            <a:ext cx="4154547" cy="462660"/>
          </a:xfrm>
          <a:prstGeom prst="rect">
            <a:avLst/>
          </a:prstGeom>
          <a:noFill/>
        </p:spPr>
        <p:txBody>
          <a:bodyPr wrap="square" lIns="101565" tIns="50785" rIns="101565" bIns="5078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kumimoji="1"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基于消费者决策漏斗的营销策略</a:t>
            </a:r>
            <a:endParaRPr kumimoji="1"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239580" y="3631246"/>
            <a:ext cx="784087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159564" y="2016951"/>
            <a:ext cx="0" cy="4384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159564" y="3152831"/>
            <a:ext cx="0" cy="4384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159564" y="3952921"/>
            <a:ext cx="0" cy="4384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159564" y="4993041"/>
            <a:ext cx="0" cy="4384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8"/>
          <p:cNvSpPr txBox="1"/>
          <p:nvPr/>
        </p:nvSpPr>
        <p:spPr>
          <a:xfrm>
            <a:off x="205373" y="2348741"/>
            <a:ext cx="1908382" cy="813869"/>
          </a:xfrm>
          <a:prstGeom prst="rect">
            <a:avLst/>
          </a:prstGeom>
          <a:noFill/>
        </p:spPr>
        <p:txBody>
          <a:bodyPr wrap="square" lIns="101565" tIns="50785" rIns="101565" bIns="5078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Branding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品牌提升</a:t>
            </a:r>
          </a:p>
        </p:txBody>
      </p:sp>
      <p:sp>
        <p:nvSpPr>
          <p:cNvPr id="23" name="文本框 8"/>
          <p:cNvSpPr txBox="1"/>
          <p:nvPr/>
        </p:nvSpPr>
        <p:spPr>
          <a:xfrm>
            <a:off x="199458" y="4217601"/>
            <a:ext cx="1908382" cy="813869"/>
          </a:xfrm>
          <a:prstGeom prst="rect">
            <a:avLst/>
          </a:prstGeom>
          <a:noFill/>
        </p:spPr>
        <p:txBody>
          <a:bodyPr wrap="square" lIns="101565" tIns="50785" rIns="101565" bIns="5078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Marketing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销售转化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9128381" y="1623671"/>
            <a:ext cx="614344" cy="1954082"/>
            <a:chOff x="388857" y="1592960"/>
            <a:chExt cx="552910" cy="1758674"/>
          </a:xfrm>
        </p:grpSpPr>
        <p:sp>
          <p:nvSpPr>
            <p:cNvPr id="27" name="文本框 8"/>
            <p:cNvSpPr txBox="1"/>
            <p:nvPr/>
          </p:nvSpPr>
          <p:spPr>
            <a:xfrm>
              <a:off x="388857" y="2643758"/>
              <a:ext cx="552910" cy="707876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200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精准</a:t>
              </a:r>
            </a:p>
          </p:txBody>
        </p:sp>
        <p:sp>
          <p:nvSpPr>
            <p:cNvPr id="28" name="文本框 8"/>
            <p:cNvSpPr txBox="1"/>
            <p:nvPr/>
          </p:nvSpPr>
          <p:spPr>
            <a:xfrm>
              <a:off x="388857" y="1592960"/>
              <a:ext cx="552910" cy="707876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覆盖</a:t>
              </a:r>
            </a:p>
          </p:txBody>
        </p:sp>
        <p:sp>
          <p:nvSpPr>
            <p:cNvPr id="29" name="右箭头 28"/>
            <p:cNvSpPr/>
            <p:nvPr/>
          </p:nvSpPr>
          <p:spPr>
            <a:xfrm rot="5400000">
              <a:off x="563979" y="2368130"/>
              <a:ext cx="216024" cy="19121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14639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6527146" y="2833982"/>
            <a:ext cx="710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8"/>
          <p:cNvSpPr txBox="1"/>
          <p:nvPr/>
        </p:nvSpPr>
        <p:spPr>
          <a:xfrm>
            <a:off x="7253147" y="2834859"/>
            <a:ext cx="1908382" cy="1062825"/>
          </a:xfrm>
          <a:prstGeom prst="rect">
            <a:avLst/>
          </a:prstGeom>
          <a:noFill/>
        </p:spPr>
        <p:txBody>
          <a:bodyPr wrap="square" lIns="101565" tIns="50785" rIns="101565" bIns="5078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站内</a:t>
            </a:r>
            <a:r>
              <a: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CPM/CPT</a:t>
            </a: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广告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赢卖通广告通投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920204" y="1675039"/>
            <a:ext cx="2540000" cy="1062853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algn="ctr" defTabSz="1014639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户外广告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014639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橱窗屏广告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014639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体育贴片广告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5658791" y="4399390"/>
            <a:ext cx="710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8"/>
          <p:cNvSpPr txBox="1"/>
          <p:nvPr/>
        </p:nvSpPr>
        <p:spPr>
          <a:xfrm>
            <a:off x="6747571" y="4513523"/>
            <a:ext cx="2536569" cy="1062843"/>
          </a:xfrm>
          <a:prstGeom prst="rect">
            <a:avLst/>
          </a:prstGeom>
          <a:noFill/>
        </p:spPr>
        <p:txBody>
          <a:bodyPr wrap="square" lIns="101565" tIns="50785" rIns="101565" bIns="5078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站内外人群定向投放</a:t>
            </a:r>
            <a:r>
              <a: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/DPA</a:t>
            </a: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广告投放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站内生意通</a:t>
            </a:r>
            <a:r>
              <a: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站外</a:t>
            </a:r>
            <a:r>
              <a: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SEM</a:t>
            </a:r>
          </a:p>
        </p:txBody>
      </p:sp>
      <p:sp>
        <p:nvSpPr>
          <p:cNvPr id="40" name="矩形 39"/>
          <p:cNvSpPr/>
          <p:nvPr/>
        </p:nvSpPr>
        <p:spPr>
          <a:xfrm>
            <a:off x="6902974" y="3866535"/>
            <a:ext cx="2540000" cy="422678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algn="ctr" defTabSz="1014639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体育红包发券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839751" y="2833982"/>
            <a:ext cx="710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242441" y="2593294"/>
            <a:ext cx="2540000" cy="422678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algn="ctr" defTabSz="1014639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产品试用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3722941" y="4387443"/>
            <a:ext cx="710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119679" y="3897619"/>
            <a:ext cx="1493771" cy="38481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639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579893" y="3838331"/>
            <a:ext cx="2540000" cy="469349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algn="ctr" defTabSz="1014639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超品营销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9128381" y="3637456"/>
            <a:ext cx="614344" cy="1954082"/>
            <a:chOff x="388857" y="1592960"/>
            <a:chExt cx="552910" cy="1758674"/>
          </a:xfrm>
        </p:grpSpPr>
        <p:sp>
          <p:nvSpPr>
            <p:cNvPr id="48" name="文本框 8"/>
            <p:cNvSpPr txBox="1"/>
            <p:nvPr/>
          </p:nvSpPr>
          <p:spPr>
            <a:xfrm>
              <a:off x="388857" y="2643758"/>
              <a:ext cx="552910" cy="707876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200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精准</a:t>
              </a:r>
            </a:p>
          </p:txBody>
        </p:sp>
        <p:sp>
          <p:nvSpPr>
            <p:cNvPr id="49" name="文本框 8"/>
            <p:cNvSpPr txBox="1"/>
            <p:nvPr/>
          </p:nvSpPr>
          <p:spPr>
            <a:xfrm>
              <a:off x="388857" y="1592960"/>
              <a:ext cx="552910" cy="707876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覆盖</a:t>
              </a:r>
            </a:p>
          </p:txBody>
        </p:sp>
        <p:sp>
          <p:nvSpPr>
            <p:cNvPr id="50" name="右箭头 49"/>
            <p:cNvSpPr/>
            <p:nvPr/>
          </p:nvSpPr>
          <p:spPr>
            <a:xfrm rot="5400000">
              <a:off x="563979" y="2368130"/>
              <a:ext cx="216024" cy="19121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14639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137040" y="4505299"/>
            <a:ext cx="1493771" cy="38481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4639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579893" y="4435041"/>
            <a:ext cx="2540000" cy="469349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algn="ctr" defTabSz="1014639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大促活动</a:t>
            </a:r>
          </a:p>
        </p:txBody>
      </p:sp>
    </p:spTree>
    <p:extLst>
      <p:ext uri="{BB962C8B-B14F-4D97-AF65-F5344CB8AC3E}">
        <p14:creationId xmlns:p14="http://schemas.microsoft.com/office/powerpoint/2010/main" val="1025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9045526-EC30-4165-8BE8-A83DD402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9" y="339330"/>
            <a:ext cx="9360713" cy="4899426"/>
          </a:xfrm>
          <a:prstGeom prst="rect">
            <a:avLst/>
          </a:prstGeom>
        </p:spPr>
      </p:pic>
      <p:sp>
        <p:nvSpPr>
          <p:cNvPr id="5" name="文本框 11"/>
          <p:cNvSpPr txBox="1"/>
          <p:nvPr/>
        </p:nvSpPr>
        <p:spPr>
          <a:xfrm>
            <a:off x="2349905" y="2077458"/>
            <a:ext cx="5400599" cy="384521"/>
          </a:xfrm>
          <a:prstGeom prst="rect">
            <a:avLst/>
          </a:prstGeom>
          <a:noFill/>
        </p:spPr>
        <p:txBody>
          <a:bodyPr wrap="square" lIns="101375" tIns="50693" rIns="101375" bIns="50693" rtlCol="0">
            <a:spAutoFit/>
          </a:bodyPr>
          <a:lstStyle/>
          <a:p>
            <a:pPr algn="ctr" defTabSz="1012564"/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Cooperation And Mutual Benefits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59553" y="4657700"/>
            <a:ext cx="2580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6460162" y="4652686"/>
            <a:ext cx="2580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/>
          <p:cNvSpPr/>
          <p:nvPr/>
        </p:nvSpPr>
        <p:spPr>
          <a:xfrm flipV="1">
            <a:off x="3906030" y="683657"/>
            <a:ext cx="2134091" cy="1189788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75" tIns="50693" rIns="101375" bIns="50693" rtlCol="0" anchor="ctr"/>
          <a:lstStyle/>
          <a:p>
            <a:pPr algn="ctr" defTabSz="1012564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10" name="文本框 3080">
            <a:extLst>
              <a:ext uri="{FF2B5EF4-FFF2-40B4-BE49-F238E27FC236}">
                <a16:creationId xmlns="" xmlns:a16="http://schemas.microsoft.com/office/drawing/2014/main" id="{05C85753-F433-4B46-A09C-3D7217BDF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192" y="596607"/>
            <a:ext cx="17629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375" tIns="50693" rIns="101375" bIns="50693">
            <a:spAutoFit/>
          </a:bodyPr>
          <a:lstStyle/>
          <a:p>
            <a:pPr algn="ctr" defTabSz="1012564"/>
            <a:r>
              <a:rPr lang="en-US" altLang="zh-CN" sz="47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</a:t>
            </a:r>
          </a:p>
        </p:txBody>
      </p:sp>
      <p:pic>
        <p:nvPicPr>
          <p:cNvPr id="12" name="Picture 2" descr="C:\Users\17092788\Desktop\图片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160" y="2638117"/>
            <a:ext cx="7776326" cy="223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883FEB64-8ABB-4A5D-9F25-8DC4E85C2A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65321"/>
          <a:stretch/>
        </p:blipFill>
        <p:spPr>
          <a:xfrm>
            <a:off x="3651110" y="4291037"/>
            <a:ext cx="1601729" cy="806712"/>
          </a:xfrm>
          <a:prstGeom prst="rect">
            <a:avLst/>
          </a:prstGeom>
        </p:spPr>
      </p:pic>
      <p:pic>
        <p:nvPicPr>
          <p:cNvPr id="16" name="Picture 2" descr="C:\Users\17092788\Desktop\download-samsung-galaxy-note-8-mockup-1545464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30735" r="32350" b="56465"/>
          <a:stretch/>
        </p:blipFill>
        <p:spPr bwMode="auto">
          <a:xfrm>
            <a:off x="5121086" y="4465087"/>
            <a:ext cx="1574154" cy="45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9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xmlns="" id="{637B4F22-E390-46BB-BBB3-45D361AF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450456"/>
            <a:ext cx="8763000" cy="581356"/>
          </a:xfrm>
        </p:spPr>
        <p:txBody>
          <a:bodyPr>
            <a:normAutofit/>
          </a:bodyPr>
          <a:lstStyle/>
          <a:p>
            <a:pPr defTabSz="759422"/>
            <a:r>
              <a:rPr lang="en-US" altLang="zh-CN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个零售核心：线上线下打通，重塑零售业态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918371" y="1564837"/>
            <a:ext cx="8337480" cy="3150928"/>
            <a:chOff x="826534" y="1408336"/>
            <a:chExt cx="7503732" cy="283583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4873C7EB-4EA1-4873-A010-CDC771643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204" y="1445864"/>
              <a:ext cx="3523793" cy="2798307"/>
            </a:xfrm>
            <a:prstGeom prst="rect">
              <a:avLst/>
            </a:prstGeom>
          </p:spPr>
        </p:pic>
        <p:sp>
          <p:nvSpPr>
            <p:cNvPr id="7" name="文本框 60">
              <a:extLst>
                <a:ext uri="{FF2B5EF4-FFF2-40B4-BE49-F238E27FC236}">
                  <a16:creationId xmlns:a16="http://schemas.microsoft.com/office/drawing/2014/main" xmlns="" id="{0C2B3EE0-BD10-431B-BCF8-B4C960DF37DF}"/>
                </a:ext>
              </a:extLst>
            </p:cNvPr>
            <p:cNvSpPr txBox="1"/>
            <p:nvPr/>
          </p:nvSpPr>
          <p:spPr>
            <a:xfrm>
              <a:off x="993781" y="1408336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59422"/>
              <a:r>
                <a:rPr lang="zh-CN" altLang="en-US" sz="2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两大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城市消费综合体</a:t>
              </a:r>
              <a:endParaRPr lang="en-US" altLang="zh-CN" sz="11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" name="文本框 61">
              <a:extLst>
                <a:ext uri="{FF2B5EF4-FFF2-40B4-BE49-F238E27FC236}">
                  <a16:creationId xmlns:a16="http://schemas.microsoft.com/office/drawing/2014/main" xmlns="" id="{B69B54A3-7797-4705-8F9F-6DC3518C9A29}"/>
                </a:ext>
              </a:extLst>
            </p:cNvPr>
            <p:cNvSpPr txBox="1"/>
            <p:nvPr/>
          </p:nvSpPr>
          <p:spPr>
            <a:xfrm>
              <a:off x="911824" y="3355727"/>
              <a:ext cx="1694022" cy="36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rgbClr val="0F98D5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 defTabSz="759422"/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</a:t>
              </a:r>
              <a:r>
                <a:rPr lang="zh-CN" altLang="en-US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lang="zh-CN" altLang="en-US" sz="1100" dirty="0">
                  <a:solidFill>
                    <a:prstClr val="white"/>
                  </a:solidFill>
                </a:rPr>
                <a:t>社区</a:t>
              </a:r>
              <a:r>
                <a:rPr lang="en-US" altLang="zh-CN" sz="1100" dirty="0">
                  <a:solidFill>
                    <a:prstClr val="white"/>
                  </a:solidFill>
                </a:rPr>
                <a:t>/</a:t>
              </a:r>
              <a:r>
                <a:rPr lang="zh-CN" altLang="en-US" sz="1100" dirty="0">
                  <a:solidFill>
                    <a:prstClr val="white"/>
                  </a:solidFill>
                </a:rPr>
                <a:t>县镇深度挖掘</a:t>
              </a:r>
              <a:endParaRPr lang="en-US" altLang="zh-CN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文本框 62">
              <a:extLst>
                <a:ext uri="{FF2B5EF4-FFF2-40B4-BE49-F238E27FC236}">
                  <a16:creationId xmlns:a16="http://schemas.microsoft.com/office/drawing/2014/main" xmlns="" id="{E61174F6-1E74-4E96-858F-71138741451F}"/>
                </a:ext>
              </a:extLst>
            </p:cNvPr>
            <p:cNvSpPr txBox="1"/>
            <p:nvPr/>
          </p:nvSpPr>
          <p:spPr>
            <a:xfrm>
              <a:off x="5853839" y="2061196"/>
              <a:ext cx="1643527" cy="36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rgbClr val="0F98D5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 defTabSz="759422"/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多专</a:t>
              </a:r>
              <a:r>
                <a:rPr lang="zh-CN" altLang="en-US" sz="1100" dirty="0">
                  <a:solidFill>
                    <a:prstClr val="white"/>
                  </a:solidFill>
                </a:rPr>
                <a:t>垂直品类精品消费</a:t>
              </a:r>
              <a:endParaRPr lang="en-US" altLang="zh-CN" sz="1100" dirty="0">
                <a:solidFill>
                  <a:prstClr val="white"/>
                </a:solidFill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DD8F5F26-2AE5-4F81-896B-455DF23B7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158" y="1992075"/>
              <a:ext cx="927280" cy="54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F5B83BF0-BFE0-481A-A8A4-B13EC677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315" y="1971055"/>
              <a:ext cx="927279" cy="54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BC62CC1F-6D04-4EE5-8EB6-9C0696942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96" y="3891254"/>
              <a:ext cx="1022116" cy="307250"/>
            </a:xfrm>
            <a:prstGeom prst="rect">
              <a:avLst/>
            </a:prstGeom>
          </p:spPr>
        </p:pic>
        <p:sp>
          <p:nvSpPr>
            <p:cNvPr id="13" name="标注: 弯曲线形(无边框) 82">
              <a:extLst>
                <a:ext uri="{FF2B5EF4-FFF2-40B4-BE49-F238E27FC236}">
                  <a16:creationId xmlns:a16="http://schemas.microsoft.com/office/drawing/2014/main" xmlns="" id="{E2EB42C8-C304-4677-8AD6-60B90190934F}"/>
                </a:ext>
              </a:extLst>
            </p:cNvPr>
            <p:cNvSpPr/>
            <p:nvPr/>
          </p:nvSpPr>
          <p:spPr>
            <a:xfrm flipH="1">
              <a:off x="826534" y="1703900"/>
              <a:ext cx="1470863" cy="612648"/>
            </a:xfrm>
            <a:prstGeom prst="callout2">
              <a:avLst>
                <a:gd name="adj1" fmla="val 16973"/>
                <a:gd name="adj2" fmla="val 84918"/>
                <a:gd name="adj3" fmla="val 16973"/>
                <a:gd name="adj4" fmla="val -15187"/>
                <a:gd name="adj5" fmla="val 71633"/>
                <a:gd name="adj6" fmla="val -39266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9422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标注: 弯曲线形(无边框) 84">
              <a:extLst>
                <a:ext uri="{FF2B5EF4-FFF2-40B4-BE49-F238E27FC236}">
                  <a16:creationId xmlns:a16="http://schemas.microsoft.com/office/drawing/2014/main" xmlns="" id="{0CCDE379-7A91-4C3D-AF6F-494BB7DAE871}"/>
                </a:ext>
              </a:extLst>
            </p:cNvPr>
            <p:cNvSpPr/>
            <p:nvPr/>
          </p:nvSpPr>
          <p:spPr>
            <a:xfrm flipH="1" flipV="1">
              <a:off x="826534" y="3162957"/>
              <a:ext cx="1470863" cy="730402"/>
            </a:xfrm>
            <a:prstGeom prst="callout2">
              <a:avLst>
                <a:gd name="adj1" fmla="val 16973"/>
                <a:gd name="adj2" fmla="val 84918"/>
                <a:gd name="adj3" fmla="val 16973"/>
                <a:gd name="adj4" fmla="val -15187"/>
                <a:gd name="adj5" fmla="val 71633"/>
                <a:gd name="adj6" fmla="val -39266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9422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标注: 弯曲线形(无边框) 85">
              <a:extLst>
                <a:ext uri="{FF2B5EF4-FFF2-40B4-BE49-F238E27FC236}">
                  <a16:creationId xmlns:a16="http://schemas.microsoft.com/office/drawing/2014/main" xmlns="" id="{EFC55EDA-40A5-42C0-8F98-EE667BC73A6B}"/>
                </a:ext>
              </a:extLst>
            </p:cNvPr>
            <p:cNvSpPr/>
            <p:nvPr/>
          </p:nvSpPr>
          <p:spPr>
            <a:xfrm>
              <a:off x="6157809" y="2351554"/>
              <a:ext cx="1593196" cy="612648"/>
            </a:xfrm>
            <a:prstGeom prst="callout2">
              <a:avLst>
                <a:gd name="adj1" fmla="val 16973"/>
                <a:gd name="adj2" fmla="val 110199"/>
                <a:gd name="adj3" fmla="val 16973"/>
                <a:gd name="adj4" fmla="val -15187"/>
                <a:gd name="adj5" fmla="val 71633"/>
                <a:gd name="adj6" fmla="val -39266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9422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F93D0941-3A32-45D0-B0D3-FC7D6B202E84}"/>
                </a:ext>
              </a:extLst>
            </p:cNvPr>
            <p:cNvGrpSpPr/>
            <p:nvPr/>
          </p:nvGrpSpPr>
          <p:grpSpPr>
            <a:xfrm>
              <a:off x="5860083" y="2541704"/>
              <a:ext cx="2470183" cy="1563205"/>
              <a:chOff x="6307525" y="2336132"/>
              <a:chExt cx="1976633" cy="1250872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xmlns="" id="{92435B7A-2EE6-4101-996F-4006871587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0" r="5985"/>
              <a:stretch/>
            </p:blipFill>
            <p:spPr>
              <a:xfrm>
                <a:off x="6307525" y="2441220"/>
                <a:ext cx="899779" cy="26106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xmlns="" id="{D77088EF-A40E-4FAC-ACD7-3FAC0FEC5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1186" y="2336132"/>
                <a:ext cx="806408" cy="408396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xmlns="" id="{0BAFAC7C-2E52-4FAB-A705-4B5CD68FB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10" t="29696" r="11727" b="22963"/>
              <a:stretch/>
            </p:blipFill>
            <p:spPr>
              <a:xfrm>
                <a:off x="7324202" y="3028337"/>
                <a:ext cx="676039" cy="301520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xmlns="" id="{FD98E481-AB43-4170-90B9-6520A10EA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1604" y="3043875"/>
                <a:ext cx="871086" cy="258738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xmlns="" id="{A68A78AE-B3EA-42A9-BB75-93CD5C9EA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15" t="31539" r="6497" b="10280"/>
              <a:stretch/>
            </p:blipFill>
            <p:spPr>
              <a:xfrm>
                <a:off x="7296110" y="2737462"/>
                <a:ext cx="988048" cy="242589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xmlns="" id="{75DD9090-772A-4EFC-913F-D164809A18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5281" t="6866" b="1"/>
              <a:stretch/>
            </p:blipFill>
            <p:spPr>
              <a:xfrm>
                <a:off x="6331604" y="2734387"/>
                <a:ext cx="951605" cy="287171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xmlns="" id="{12A1F9E8-ED6A-4148-B8FF-2EFD49760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4800" y="3342942"/>
                <a:ext cx="776562" cy="244062"/>
              </a:xfrm>
              <a:prstGeom prst="rect">
                <a:avLst/>
              </a:prstGeom>
            </p:spPr>
          </p:pic>
        </p:grpSp>
        <p:sp>
          <p:nvSpPr>
            <p:cNvPr id="17" name="文本框 97">
              <a:extLst>
                <a:ext uri="{FF2B5EF4-FFF2-40B4-BE49-F238E27FC236}">
                  <a16:creationId xmlns:a16="http://schemas.microsoft.com/office/drawing/2014/main" xmlns="" id="{4EC4C702-30C1-4990-903C-07212D5E1D80}"/>
                </a:ext>
              </a:extLst>
            </p:cNvPr>
            <p:cNvSpPr txBox="1"/>
            <p:nvPr/>
          </p:nvSpPr>
          <p:spPr>
            <a:xfrm>
              <a:off x="3391338" y="2391110"/>
              <a:ext cx="1527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59422"/>
              <a:r>
                <a:rPr lang="zh-CN" altLang="en-US" sz="3100" dirty="0">
                  <a:solidFill>
                    <a:srgbClr val="FFC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智慧</a:t>
              </a:r>
              <a:endParaRPr lang="en-US" altLang="zh-CN" sz="31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 defTabSz="759422"/>
              <a:r>
                <a:rPr lang="zh-CN" altLang="en-US" sz="3100" dirty="0">
                  <a:solidFill>
                    <a:srgbClr val="FFC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零售</a:t>
              </a:r>
              <a:endParaRPr lang="zh-CN" altLang="en-US" sz="4000" b="1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xmlns="" id="{B4866479-3B9E-4DB0-978F-3620B21AC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32143" y="3784435"/>
              <a:ext cx="944962" cy="37798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5"/>
            <a:srcRect l="58675"/>
            <a:stretch/>
          </p:blipFill>
          <p:spPr>
            <a:xfrm>
              <a:off x="1949360" y="3890221"/>
              <a:ext cx="696074" cy="265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53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xmlns="" id="{637B4F22-E390-46BB-BBB3-45D361AF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450456"/>
            <a:ext cx="8763000" cy="581356"/>
          </a:xfrm>
        </p:spPr>
        <p:txBody>
          <a:bodyPr>
            <a:normAutofit/>
          </a:bodyPr>
          <a:lstStyle/>
          <a:p>
            <a:pPr defTabSz="759422"/>
            <a:r>
              <a:rPr lang="zh-CN" altLang="en-US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苏宁</a:t>
            </a:r>
            <a:r>
              <a:rPr lang="en-US" altLang="zh-CN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SMART</a:t>
            </a:r>
            <a:r>
              <a:rPr lang="zh-CN" altLang="en-US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智慧营销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xmlns="" id="{91FA4C84-0523-40E1-86F6-2B1B461E7A66}"/>
              </a:ext>
            </a:extLst>
          </p:cNvPr>
          <p:cNvSpPr txBox="1"/>
          <p:nvPr/>
        </p:nvSpPr>
        <p:spPr>
          <a:xfrm>
            <a:off x="535009" y="1829695"/>
            <a:ext cx="1434153" cy="1025922"/>
          </a:xfrm>
          <a:prstGeom prst="rect">
            <a:avLst/>
          </a:prstGeom>
          <a:noFill/>
        </p:spPr>
        <p:txBody>
          <a:bodyPr wrap="none" lIns="101395" tIns="50695" rIns="101395" bIns="50695" rtlCol="0">
            <a:spAutoFit/>
          </a:bodyPr>
          <a:lstStyle/>
          <a:p>
            <a:pPr defTabSz="759422"/>
            <a:r>
              <a:rPr lang="en-US" altLang="zh-CN" sz="6000" dirty="0">
                <a:solidFill>
                  <a:srgbClr val="FFC000"/>
                </a:solidFill>
                <a:latin typeface="Helvetica" panose="020B0604020202030204" pitchFamily="34" charset="0"/>
                <a:ea typeface="微软雅黑 Light" panose="020B0502040204020203" pitchFamily="34" charset="-122"/>
              </a:rPr>
              <a:t>S</a:t>
            </a:r>
            <a:r>
              <a:rPr lang="en-US" altLang="zh-CN" sz="2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CENE</a:t>
            </a:r>
            <a:endParaRPr lang="zh-CN" altLang="en-US" sz="73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xmlns="" id="{C2F2AD1F-131B-4745-A586-EF7EC2BE025F}"/>
              </a:ext>
            </a:extLst>
          </p:cNvPr>
          <p:cNvSpPr txBox="1"/>
          <p:nvPr/>
        </p:nvSpPr>
        <p:spPr>
          <a:xfrm>
            <a:off x="2349774" y="1829699"/>
            <a:ext cx="1469369" cy="1025713"/>
          </a:xfrm>
          <a:prstGeom prst="rect">
            <a:avLst/>
          </a:prstGeom>
          <a:noFill/>
        </p:spPr>
        <p:txBody>
          <a:bodyPr wrap="none" lIns="101395" tIns="50695" rIns="101395" bIns="50695" rtlCol="0">
            <a:spAutoFit/>
          </a:bodyPr>
          <a:lstStyle/>
          <a:p>
            <a:pPr defTabSz="759422"/>
            <a:r>
              <a:rPr lang="en-US" altLang="zh-CN" sz="6000" dirty="0">
                <a:solidFill>
                  <a:srgbClr val="FFC000"/>
                </a:solidFill>
                <a:latin typeface="Helvetica" panose="020B0604020202030204" pitchFamily="34" charset="0"/>
                <a:ea typeface="微软雅黑 Light" panose="020B0502040204020203" pitchFamily="34" charset="-122"/>
              </a:rPr>
              <a:t>M</a:t>
            </a:r>
            <a:r>
              <a:rPr lang="en-US" altLang="zh-CN" sz="2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EDIA</a:t>
            </a:r>
            <a:endParaRPr lang="zh-CN" altLang="en-US" sz="22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xmlns="" id="{9242B680-2921-4C60-A65B-0BC395724CEA}"/>
              </a:ext>
            </a:extLst>
          </p:cNvPr>
          <p:cNvSpPr txBox="1"/>
          <p:nvPr/>
        </p:nvSpPr>
        <p:spPr>
          <a:xfrm>
            <a:off x="4351693" y="1829893"/>
            <a:ext cx="1240457" cy="1025859"/>
          </a:xfrm>
          <a:prstGeom prst="rect">
            <a:avLst/>
          </a:prstGeom>
          <a:noFill/>
        </p:spPr>
        <p:txBody>
          <a:bodyPr wrap="none" lIns="101395" tIns="50695" rIns="101395" bIns="50695" rtlCol="0">
            <a:spAutoFit/>
          </a:bodyPr>
          <a:lstStyle/>
          <a:p>
            <a:pPr defTabSz="759422"/>
            <a:r>
              <a:rPr lang="en-US" altLang="zh-CN" sz="2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</a:t>
            </a:r>
            <a:r>
              <a:rPr lang="en-US" altLang="zh-CN" sz="6000" dirty="0">
                <a:solidFill>
                  <a:srgbClr val="FFC000"/>
                </a:solidFill>
                <a:latin typeface="Helvetica" panose="020B0604020202030204" pitchFamily="34" charset="0"/>
                <a:ea typeface="微软雅黑 Light" panose="020B0502040204020203" pitchFamily="34" charset="-122"/>
              </a:rPr>
              <a:t>A</a:t>
            </a:r>
            <a:r>
              <a:rPr lang="en-US" altLang="zh-CN" sz="2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</a:t>
            </a: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xmlns="" id="{6C5B884D-1F1F-4BDE-B573-6748F27439A2}"/>
              </a:ext>
            </a:extLst>
          </p:cNvPr>
          <p:cNvSpPr txBox="1"/>
          <p:nvPr/>
        </p:nvSpPr>
        <p:spPr>
          <a:xfrm>
            <a:off x="6081411" y="1829695"/>
            <a:ext cx="1266729" cy="1025922"/>
          </a:xfrm>
          <a:prstGeom prst="rect">
            <a:avLst/>
          </a:prstGeom>
          <a:noFill/>
        </p:spPr>
        <p:txBody>
          <a:bodyPr wrap="none" lIns="101395" tIns="50695" rIns="101395" bIns="50695" rtlCol="0">
            <a:spAutoFit/>
          </a:bodyPr>
          <a:lstStyle/>
          <a:p>
            <a:pPr defTabSz="759422"/>
            <a:r>
              <a:rPr lang="en-US" altLang="zh-CN" sz="2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</a:t>
            </a:r>
            <a:r>
              <a:rPr lang="en-US" altLang="zh-CN" sz="6000" dirty="0">
                <a:solidFill>
                  <a:srgbClr val="FFC000"/>
                </a:solidFill>
                <a:latin typeface="Helvetica" panose="020B0604020202030204" pitchFamily="34" charset="0"/>
                <a:ea typeface="微软雅黑 Light" panose="020B0502040204020203" pitchFamily="34" charset="-122"/>
              </a:rPr>
              <a:t>R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xmlns="" id="{A77BB929-899C-44AB-AD36-1AF67532187B}"/>
              </a:ext>
            </a:extLst>
          </p:cNvPr>
          <p:cNvSpPr txBox="1"/>
          <p:nvPr/>
        </p:nvSpPr>
        <p:spPr>
          <a:xfrm>
            <a:off x="7782173" y="1829695"/>
            <a:ext cx="1859840" cy="1025922"/>
          </a:xfrm>
          <a:prstGeom prst="rect">
            <a:avLst/>
          </a:prstGeom>
          <a:noFill/>
        </p:spPr>
        <p:txBody>
          <a:bodyPr wrap="none" lIns="101395" tIns="50695" rIns="101395" bIns="50695" rtlCol="0">
            <a:spAutoFit/>
          </a:bodyPr>
          <a:lstStyle/>
          <a:p>
            <a:pPr defTabSz="759422"/>
            <a:r>
              <a:rPr lang="en-US" altLang="zh-CN" sz="2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INDUS</a:t>
            </a:r>
            <a:r>
              <a:rPr lang="en-US" altLang="zh-CN" sz="6000" dirty="0">
                <a:solidFill>
                  <a:srgbClr val="FFC000"/>
                </a:solidFill>
                <a:latin typeface="Helvetica" panose="020B0604020202030204" pitchFamily="34" charset="0"/>
                <a:ea typeface="微软雅黑 Light" panose="020B0502040204020203" pitchFamily="34" charset="-122"/>
              </a:rPr>
              <a:t>T</a:t>
            </a:r>
            <a:r>
              <a:rPr lang="en-US" altLang="zh-CN" sz="2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RY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xmlns="" id="{84D4BE13-8D53-4DD0-B33E-36DDA7F1DABE}"/>
              </a:ext>
            </a:extLst>
          </p:cNvPr>
          <p:cNvSpPr txBox="1"/>
          <p:nvPr/>
        </p:nvSpPr>
        <p:spPr>
          <a:xfrm>
            <a:off x="461101" y="2715491"/>
            <a:ext cx="1581989" cy="743789"/>
          </a:xfrm>
          <a:prstGeom prst="rect">
            <a:avLst/>
          </a:prstGeom>
          <a:noFill/>
        </p:spPr>
        <p:txBody>
          <a:bodyPr wrap="square" lIns="101395" tIns="50695" rIns="101395" bIns="50695" rtlCol="0">
            <a:spAutoFit/>
          </a:bodyPr>
          <a:lstStyle/>
          <a:p>
            <a:pPr algn="ctr" defTabSz="759422"/>
            <a:r>
              <a:rPr lang="zh-CN" altLang="en-US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全场景</a:t>
            </a:r>
            <a:endParaRPr lang="en-US" altLang="zh-CN" sz="16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endParaRPr lang="en-US" altLang="zh-CN" sz="6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线上和线下，生活娱乐购物消费多重场景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xmlns="" id="{23EE0DBC-BD55-4276-B7E5-65AF685973E0}"/>
              </a:ext>
            </a:extLst>
          </p:cNvPr>
          <p:cNvSpPr txBox="1"/>
          <p:nvPr/>
        </p:nvSpPr>
        <p:spPr>
          <a:xfrm>
            <a:off x="2349781" y="2715491"/>
            <a:ext cx="1521429" cy="743789"/>
          </a:xfrm>
          <a:prstGeom prst="rect">
            <a:avLst/>
          </a:prstGeom>
          <a:noFill/>
        </p:spPr>
        <p:txBody>
          <a:bodyPr wrap="square" lIns="101395" tIns="50695" rIns="101395" bIns="50695" rtlCol="0">
            <a:spAutoFit/>
          </a:bodyPr>
          <a:lstStyle/>
          <a:p>
            <a:pPr algn="ctr" defTabSz="759422"/>
            <a:r>
              <a:rPr lang="zh-CN" altLang="en-US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全媒介</a:t>
            </a:r>
            <a:endParaRPr lang="en-US" altLang="zh-CN" sz="16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endParaRPr lang="en-US" altLang="zh-CN" sz="6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整合集团资源和</a:t>
            </a:r>
            <a:endParaRPr lang="en-US" altLang="zh-CN" sz="1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全网资源进行宣推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xmlns="" id="{C6864AAE-F83A-4EC3-BE2E-6960A072DC83}"/>
              </a:ext>
            </a:extLst>
          </p:cNvPr>
          <p:cNvSpPr txBox="1"/>
          <p:nvPr/>
        </p:nvSpPr>
        <p:spPr>
          <a:xfrm>
            <a:off x="4380955" y="2723271"/>
            <a:ext cx="1231096" cy="743789"/>
          </a:xfrm>
          <a:prstGeom prst="rect">
            <a:avLst/>
          </a:prstGeom>
          <a:noFill/>
        </p:spPr>
        <p:txBody>
          <a:bodyPr wrap="none" lIns="101395" tIns="50695" rIns="101395" bIns="50695" rtlCol="0">
            <a:spAutoFit/>
          </a:bodyPr>
          <a:lstStyle/>
          <a:p>
            <a:pPr algn="ctr" defTabSz="759422"/>
            <a:r>
              <a:rPr lang="zh-CN" altLang="en-US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全数据</a:t>
            </a:r>
            <a:endParaRPr lang="en-US" altLang="zh-CN" sz="16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endParaRPr lang="en-US" altLang="zh-CN" sz="6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打通苏宁用户数据</a:t>
            </a:r>
            <a:endParaRPr lang="en-US" altLang="zh-CN" sz="1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多维度数据管理</a:t>
            </a:r>
            <a:endParaRPr lang="en-US" altLang="zh-CN" sz="1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xmlns="" id="{E5606E1C-FE13-4757-81ED-D445BCA1BE7D}"/>
              </a:ext>
            </a:extLst>
          </p:cNvPr>
          <p:cNvSpPr txBox="1"/>
          <p:nvPr/>
        </p:nvSpPr>
        <p:spPr>
          <a:xfrm>
            <a:off x="6163340" y="2723271"/>
            <a:ext cx="1102856" cy="743789"/>
          </a:xfrm>
          <a:prstGeom prst="rect">
            <a:avLst/>
          </a:prstGeom>
          <a:noFill/>
        </p:spPr>
        <p:txBody>
          <a:bodyPr wrap="none" lIns="101395" tIns="50695" rIns="101395" bIns="50695" rtlCol="0">
            <a:spAutoFit/>
          </a:bodyPr>
          <a:lstStyle/>
          <a:p>
            <a:pPr algn="ctr" defTabSz="759422"/>
            <a:r>
              <a:rPr lang="zh-CN" altLang="en-US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全人群</a:t>
            </a:r>
            <a:endParaRPr lang="en-US" altLang="zh-CN" sz="16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endParaRPr lang="en-US" altLang="zh-CN" sz="6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差异化业态交叉</a:t>
            </a:r>
            <a:endParaRPr lang="en-US" altLang="zh-CN" sz="1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覆盖不同人群</a:t>
            </a: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xmlns="" id="{476C69E5-1393-4FC4-ACE6-1EE6F8C478C2}"/>
              </a:ext>
            </a:extLst>
          </p:cNvPr>
          <p:cNvSpPr txBox="1"/>
          <p:nvPr/>
        </p:nvSpPr>
        <p:spPr>
          <a:xfrm>
            <a:off x="8096550" y="2723271"/>
            <a:ext cx="1231096" cy="743789"/>
          </a:xfrm>
          <a:prstGeom prst="rect">
            <a:avLst/>
          </a:prstGeom>
          <a:noFill/>
        </p:spPr>
        <p:txBody>
          <a:bodyPr wrap="none" lIns="101395" tIns="50695" rIns="101395" bIns="50695" rtlCol="0">
            <a:spAutoFit/>
          </a:bodyPr>
          <a:lstStyle/>
          <a:p>
            <a:pPr algn="ctr" defTabSz="759422"/>
            <a:r>
              <a:rPr lang="zh-CN" altLang="en-US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全产链</a:t>
            </a:r>
            <a:endParaRPr lang="en-US" altLang="zh-CN" sz="16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endParaRPr lang="en-US" altLang="zh-CN" sz="6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打通产业链</a:t>
            </a:r>
            <a:endParaRPr lang="en-US" altLang="zh-CN" sz="1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759422"/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发挥最大整合价值</a:t>
            </a:r>
          </a:p>
        </p:txBody>
      </p:sp>
    </p:spTree>
    <p:extLst>
      <p:ext uri="{BB962C8B-B14F-4D97-AF65-F5344CB8AC3E}">
        <p14:creationId xmlns:p14="http://schemas.microsoft.com/office/powerpoint/2010/main" val="27810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0">
            <a:extLst>
              <a:ext uri="{FF2B5EF4-FFF2-40B4-BE49-F238E27FC236}">
                <a16:creationId xmlns="" xmlns:a16="http://schemas.microsoft.com/office/drawing/2014/main" id="{21F85468-CFA7-485C-83E4-0AEF5D791E95}"/>
              </a:ext>
            </a:extLst>
          </p:cNvPr>
          <p:cNvSpPr txBox="1"/>
          <p:nvPr/>
        </p:nvSpPr>
        <p:spPr>
          <a:xfrm>
            <a:off x="948711" y="1637446"/>
            <a:ext cx="1237456" cy="384721"/>
          </a:xfrm>
          <a:prstGeom prst="rect">
            <a:avLst/>
          </a:prstGeom>
          <a:noFill/>
        </p:spPr>
        <p:txBody>
          <a:bodyPr wrap="square" lIns="76153" tIns="38093" rIns="76153" bIns="38093" rtlCol="0">
            <a:spAutoFit/>
          </a:bodyPr>
          <a:lstStyle/>
          <a:p>
            <a:pPr algn="r" defTabSz="759312"/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聚客宝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生意通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赢卖通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/SEM/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易直投</a:t>
            </a:r>
          </a:p>
        </p:txBody>
      </p:sp>
      <p:sp>
        <p:nvSpPr>
          <p:cNvPr id="5" name="文本框 105">
            <a:extLst>
              <a:ext uri="{FF2B5EF4-FFF2-40B4-BE49-F238E27FC236}">
                <a16:creationId xmlns="" xmlns:a16="http://schemas.microsoft.com/office/drawing/2014/main" id="{91ABA99D-5D19-4937-AC98-8423C9515538}"/>
              </a:ext>
            </a:extLst>
          </p:cNvPr>
          <p:cNvSpPr txBox="1"/>
          <p:nvPr/>
        </p:nvSpPr>
        <p:spPr>
          <a:xfrm>
            <a:off x="122422" y="2446741"/>
            <a:ext cx="1440162" cy="538609"/>
          </a:xfrm>
          <a:prstGeom prst="rect">
            <a:avLst/>
          </a:prstGeom>
          <a:noFill/>
        </p:spPr>
        <p:txBody>
          <a:bodyPr wrap="square" lIns="76153" tIns="38093" rIns="76153" bIns="38093" rtlCol="0">
            <a:spAutoFit/>
          </a:bodyPr>
          <a:lstStyle/>
          <a:p>
            <a:pPr algn="r" defTabSz="759312"/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贴片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暂停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角标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创可贴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压屏条</a:t>
            </a:r>
            <a:endParaRPr lang="en-US" altLang="zh-CN" sz="1000" dirty="0">
              <a:solidFill>
                <a:prstClr val="white">
                  <a:lumMod val="8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 defTabSz="759312"/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创意中插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品牌植入</a:t>
            </a:r>
            <a:endParaRPr lang="en-US" altLang="zh-CN" sz="1000" dirty="0">
              <a:solidFill>
                <a:prstClr val="white">
                  <a:lumMod val="8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108">
            <a:extLst>
              <a:ext uri="{FF2B5EF4-FFF2-40B4-BE49-F238E27FC236}">
                <a16:creationId xmlns="" xmlns:a16="http://schemas.microsoft.com/office/drawing/2014/main" id="{73A9C4AF-9A00-4868-ADF0-5060E7BBF3D2}"/>
              </a:ext>
            </a:extLst>
          </p:cNvPr>
          <p:cNvSpPr txBox="1"/>
          <p:nvPr/>
        </p:nvSpPr>
        <p:spPr>
          <a:xfrm>
            <a:off x="347085" y="3361651"/>
            <a:ext cx="1336174" cy="538609"/>
          </a:xfrm>
          <a:prstGeom prst="rect">
            <a:avLst/>
          </a:prstGeom>
          <a:noFill/>
        </p:spPr>
        <p:txBody>
          <a:bodyPr wrap="square" lIns="76153" tIns="38093" rIns="76153" bIns="38093" rtlCol="0">
            <a:spAutoFit/>
          </a:bodyPr>
          <a:lstStyle/>
          <a:p>
            <a:pPr algn="r" defTabSz="759312"/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贴片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暂停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角标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赛事直播流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演播室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赛事集锦</a:t>
            </a:r>
          </a:p>
        </p:txBody>
      </p:sp>
      <p:sp>
        <p:nvSpPr>
          <p:cNvPr id="7" name="文本框 111">
            <a:extLst>
              <a:ext uri="{FF2B5EF4-FFF2-40B4-BE49-F238E27FC236}">
                <a16:creationId xmlns="" xmlns:a16="http://schemas.microsoft.com/office/drawing/2014/main" id="{9D03B90B-9820-44EB-87D9-52F51804978B}"/>
              </a:ext>
            </a:extLst>
          </p:cNvPr>
          <p:cNvSpPr txBox="1"/>
          <p:nvPr/>
        </p:nvSpPr>
        <p:spPr>
          <a:xfrm>
            <a:off x="1134169" y="4247626"/>
            <a:ext cx="1098140" cy="384721"/>
          </a:xfrm>
          <a:prstGeom prst="rect">
            <a:avLst/>
          </a:prstGeom>
          <a:noFill/>
        </p:spPr>
        <p:txBody>
          <a:bodyPr wrap="square" lIns="76153" tIns="38093" rIns="76153" bIns="38093" rtlCol="0">
            <a:spAutoFit/>
          </a:bodyPr>
          <a:lstStyle/>
          <a:p>
            <a:pPr algn="r" defTabSz="759312"/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主播合作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页面广告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定制道具</a:t>
            </a:r>
          </a:p>
        </p:txBody>
      </p:sp>
      <p:sp>
        <p:nvSpPr>
          <p:cNvPr id="8" name="文本框 114">
            <a:extLst>
              <a:ext uri="{FF2B5EF4-FFF2-40B4-BE49-F238E27FC236}">
                <a16:creationId xmlns="" xmlns:a16="http://schemas.microsoft.com/office/drawing/2014/main" id="{F3C65684-3933-4D8D-AB59-4E3883D59F85}"/>
              </a:ext>
            </a:extLst>
          </p:cNvPr>
          <p:cNvSpPr txBox="1"/>
          <p:nvPr/>
        </p:nvSpPr>
        <p:spPr>
          <a:xfrm>
            <a:off x="7671859" y="1450861"/>
            <a:ext cx="1633933" cy="538609"/>
          </a:xfrm>
          <a:prstGeom prst="rect">
            <a:avLst/>
          </a:prstGeom>
          <a:noFill/>
        </p:spPr>
        <p:txBody>
          <a:bodyPr wrap="square" lIns="76153" tIns="38093" rIns="76153" bIns="38093" rtlCol="0">
            <a:spAutoFit/>
          </a:bodyPr>
          <a:lstStyle/>
          <a:p>
            <a:pPr defTabSz="759312"/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户外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LED/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墙面广告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橱窗广告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电视电脑样机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吊旗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地贴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立牌</a:t>
            </a:r>
          </a:p>
        </p:txBody>
      </p:sp>
      <p:sp>
        <p:nvSpPr>
          <p:cNvPr id="9" name="文本框 117">
            <a:extLst>
              <a:ext uri="{FF2B5EF4-FFF2-40B4-BE49-F238E27FC236}">
                <a16:creationId xmlns="" xmlns:a16="http://schemas.microsoft.com/office/drawing/2014/main" id="{ADD2136C-32F2-4E38-A220-867257BC531C}"/>
              </a:ext>
            </a:extLst>
          </p:cNvPr>
          <p:cNvSpPr txBox="1"/>
          <p:nvPr/>
        </p:nvSpPr>
        <p:spPr>
          <a:xfrm>
            <a:off x="8814090" y="2069981"/>
            <a:ext cx="1379278" cy="538609"/>
          </a:xfrm>
          <a:prstGeom prst="rect">
            <a:avLst/>
          </a:prstGeom>
          <a:noFill/>
        </p:spPr>
        <p:txBody>
          <a:bodyPr wrap="square" lIns="76153" tIns="38093" rIns="76153" bIns="38093" rtlCol="0">
            <a:spAutoFit/>
          </a:bodyPr>
          <a:lstStyle/>
          <a:p>
            <a:pPr defTabSz="759312"/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户外大屏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户外广场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中庭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流媒体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室内灯箱</a:t>
            </a:r>
          </a:p>
        </p:txBody>
      </p:sp>
      <p:sp>
        <p:nvSpPr>
          <p:cNvPr id="10" name="文本框 120">
            <a:extLst>
              <a:ext uri="{FF2B5EF4-FFF2-40B4-BE49-F238E27FC236}">
                <a16:creationId xmlns="" xmlns:a16="http://schemas.microsoft.com/office/drawing/2014/main" id="{45393732-8493-4637-B1B7-C142B84E5465}"/>
              </a:ext>
            </a:extLst>
          </p:cNvPr>
          <p:cNvSpPr txBox="1"/>
          <p:nvPr/>
        </p:nvSpPr>
        <p:spPr>
          <a:xfrm>
            <a:off x="9085607" y="2914769"/>
            <a:ext cx="1107879" cy="384721"/>
          </a:xfrm>
          <a:prstGeom prst="rect">
            <a:avLst/>
          </a:prstGeom>
          <a:noFill/>
        </p:spPr>
        <p:txBody>
          <a:bodyPr wrap="square" lIns="76153" tIns="38093" rIns="76153" bIns="38093" rtlCol="0">
            <a:spAutoFit/>
          </a:bodyPr>
          <a:lstStyle/>
          <a:p>
            <a:pPr defTabSz="759312"/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前贴片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阵地广告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冠名厅</a:t>
            </a:r>
            <a:endParaRPr lang="en-US" altLang="zh-CN" sz="1000" dirty="0">
              <a:solidFill>
                <a:prstClr val="white">
                  <a:lumMod val="8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23">
            <a:extLst>
              <a:ext uri="{FF2B5EF4-FFF2-40B4-BE49-F238E27FC236}">
                <a16:creationId xmlns="" xmlns:a16="http://schemas.microsoft.com/office/drawing/2014/main" id="{5919AD7E-CEB5-462C-9684-B0F620592FA4}"/>
              </a:ext>
            </a:extLst>
          </p:cNvPr>
          <p:cNvSpPr txBox="1"/>
          <p:nvPr/>
        </p:nvSpPr>
        <p:spPr>
          <a:xfrm>
            <a:off x="8606071" y="3556157"/>
            <a:ext cx="1159024" cy="384721"/>
          </a:xfrm>
          <a:prstGeom prst="rect">
            <a:avLst/>
          </a:prstGeom>
          <a:noFill/>
        </p:spPr>
        <p:txBody>
          <a:bodyPr wrap="square" lIns="76153" tIns="38093" rIns="76153" bIns="38093" rtlCol="0">
            <a:spAutoFit/>
          </a:bodyPr>
          <a:lstStyle/>
          <a:p>
            <a:pPr defTabSz="759312"/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苏宁俱乐部现场广告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球衣广告</a:t>
            </a:r>
            <a:endParaRPr lang="en-US" altLang="zh-CN" sz="1000" dirty="0">
              <a:solidFill>
                <a:prstClr val="white">
                  <a:lumMod val="8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61871" y="2657928"/>
            <a:ext cx="2238269" cy="1083023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chemeClr val="bg1">
                  <a:alpha val="52000"/>
                </a:schemeClr>
              </a:gs>
              <a:gs pos="100000">
                <a:srgbClr val="FF7C8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60898"/>
            <a:r>
              <a:rPr lang="zh-CN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苏宁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760898"/>
            <a:r>
              <a:rPr lang="zh-CN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智慧营销共享平台</a:t>
            </a:r>
            <a:endParaRPr lang="zh-CN" altLang="en-US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286541" y="2344127"/>
            <a:ext cx="3433029" cy="1661128"/>
          </a:xfrm>
          <a:prstGeom prst="ellipse">
            <a:avLst/>
          </a:prstGeom>
          <a:noFill/>
          <a:ln w="19050">
            <a:gradFill>
              <a:gsLst>
                <a:gs pos="0">
                  <a:srgbClr val="FFC000"/>
                </a:gs>
                <a:gs pos="66265">
                  <a:schemeClr val="accent5">
                    <a:lumMod val="60000"/>
                    <a:lumOff val="40000"/>
                  </a:schemeClr>
                </a:gs>
                <a:gs pos="35000">
                  <a:srgbClr val="FFFF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spcCol="0" rtlCol="0" anchor="ctr"/>
          <a:lstStyle/>
          <a:p>
            <a:pPr algn="ctr" defTabSz="760898"/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223111" y="2446755"/>
            <a:ext cx="844422" cy="42629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1013159"/>
            <a:r>
              <a:rPr lang="zh-CN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广告</a:t>
            </a:r>
            <a:endParaRPr lang="en-US" altLang="zh-CN" sz="13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013159"/>
            <a:r>
              <a:rPr lang="zh-CN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服务商</a:t>
            </a:r>
            <a:endParaRPr lang="zh-CN" altLang="en-US" sz="13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01981" y="3478325"/>
            <a:ext cx="954649" cy="42629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1013159"/>
            <a:r>
              <a:rPr lang="zh-CN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品牌合作伙伴</a:t>
            </a:r>
            <a:endParaRPr lang="zh-CN" altLang="en-US" sz="13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138221" y="2433665"/>
            <a:ext cx="844422" cy="42629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1013159"/>
            <a:r>
              <a:rPr lang="zh-CN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3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013159"/>
            <a:r>
              <a:rPr lang="zh-CN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endParaRPr lang="zh-CN" altLang="en-US" sz="13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138221" y="3439065"/>
            <a:ext cx="844422" cy="42629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59312"/>
            <a:r>
              <a:rPr lang="zh-CN" altLang="zh-CN" sz="1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媒体</a:t>
            </a:r>
            <a:endParaRPr lang="zh-CN" altLang="en-US" sz="13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109467" y="1724991"/>
            <a:ext cx="5992088" cy="2899369"/>
          </a:xfrm>
          <a:prstGeom prst="ellipse">
            <a:avLst/>
          </a:prstGeom>
          <a:noFill/>
          <a:ln w="57150">
            <a:gradFill>
              <a:gsLst>
                <a:gs pos="0">
                  <a:srgbClr val="FFC000"/>
                </a:gs>
                <a:gs pos="66265">
                  <a:schemeClr val="accent5">
                    <a:lumMod val="60000"/>
                    <a:lumOff val="40000"/>
                  </a:schemeClr>
                </a:gs>
                <a:gs pos="35000">
                  <a:srgbClr val="FFFF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spcCol="0" rtlCol="0" anchor="ctr"/>
          <a:lstStyle/>
          <a:p>
            <a:pPr algn="ctr" defTabSz="760898"/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19" name="平行四边形 18"/>
          <p:cNvSpPr/>
          <p:nvPr/>
        </p:nvSpPr>
        <p:spPr>
          <a:xfrm>
            <a:off x="2249365" y="1803365"/>
            <a:ext cx="1247162" cy="300852"/>
          </a:xfrm>
          <a:prstGeom prst="parallelogram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59312"/>
            <a:r>
              <a:rPr lang="zh-CN" altLang="en-US" sz="13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电商</a:t>
            </a:r>
            <a:endParaRPr lang="en-US" altLang="zh-CN" sz="1300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平行四边形 19"/>
          <p:cNvSpPr/>
          <p:nvPr/>
        </p:nvSpPr>
        <p:spPr>
          <a:xfrm>
            <a:off x="1562588" y="2585765"/>
            <a:ext cx="1247162" cy="300852"/>
          </a:xfrm>
          <a:prstGeom prst="parallelogram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59312"/>
            <a:r>
              <a:rPr lang="zh-CN" altLang="en-US" sz="13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娱乐视频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1762765" y="3456265"/>
            <a:ext cx="1247162" cy="300852"/>
          </a:xfrm>
          <a:prstGeom prst="parallelogram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59312"/>
            <a:r>
              <a:rPr lang="zh-CN" altLang="en-US" sz="13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体育直播</a:t>
            </a:r>
          </a:p>
        </p:txBody>
      </p:sp>
      <p:sp>
        <p:nvSpPr>
          <p:cNvPr id="22" name="平行四边形 21"/>
          <p:cNvSpPr/>
          <p:nvPr/>
        </p:nvSpPr>
        <p:spPr>
          <a:xfrm>
            <a:off x="2411621" y="4238738"/>
            <a:ext cx="1247162" cy="300852"/>
          </a:xfrm>
          <a:prstGeom prst="parallelogram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59312"/>
            <a:r>
              <a:rPr lang="zh-CN" altLang="en-US" sz="13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直播平台</a:t>
            </a:r>
          </a:p>
        </p:txBody>
      </p:sp>
      <p:sp>
        <p:nvSpPr>
          <p:cNvPr id="23" name="平行四边形 22"/>
          <p:cNvSpPr/>
          <p:nvPr/>
        </p:nvSpPr>
        <p:spPr>
          <a:xfrm>
            <a:off x="6359065" y="1654524"/>
            <a:ext cx="1247162" cy="300852"/>
          </a:xfrm>
          <a:prstGeom prst="parallelogram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59312"/>
            <a:r>
              <a:rPr lang="zh-CN" altLang="en-US" sz="13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门店</a:t>
            </a:r>
          </a:p>
        </p:txBody>
      </p:sp>
      <p:sp>
        <p:nvSpPr>
          <p:cNvPr id="24" name="平行四边形 23"/>
          <p:cNvSpPr/>
          <p:nvPr/>
        </p:nvSpPr>
        <p:spPr>
          <a:xfrm>
            <a:off x="7401861" y="2210145"/>
            <a:ext cx="1247162" cy="300852"/>
          </a:xfrm>
          <a:prstGeom prst="parallelogram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59312"/>
            <a:r>
              <a:rPr lang="zh-CN" altLang="en-US" sz="13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广场</a:t>
            </a:r>
          </a:p>
        </p:txBody>
      </p:sp>
      <p:sp>
        <p:nvSpPr>
          <p:cNvPr id="25" name="平行四边形 24"/>
          <p:cNvSpPr/>
          <p:nvPr/>
        </p:nvSpPr>
        <p:spPr>
          <a:xfrm>
            <a:off x="7671855" y="2939465"/>
            <a:ext cx="1247162" cy="300852"/>
          </a:xfrm>
          <a:prstGeom prst="parallelogram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59312"/>
            <a:r>
              <a:rPr lang="zh-CN" altLang="en-US" sz="13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影城</a:t>
            </a:r>
          </a:p>
        </p:txBody>
      </p:sp>
      <p:sp>
        <p:nvSpPr>
          <p:cNvPr id="26" name="平行四边形 25"/>
          <p:cNvSpPr/>
          <p:nvPr/>
        </p:nvSpPr>
        <p:spPr>
          <a:xfrm>
            <a:off x="7374538" y="3501785"/>
            <a:ext cx="1247162" cy="300852"/>
          </a:xfrm>
          <a:prstGeom prst="parallelogram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59312"/>
            <a:r>
              <a:rPr lang="zh-CN" altLang="en-US" sz="13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赛场</a:t>
            </a:r>
          </a:p>
        </p:txBody>
      </p:sp>
      <p:sp>
        <p:nvSpPr>
          <p:cNvPr id="27" name="平行四边形 26"/>
          <p:cNvSpPr/>
          <p:nvPr/>
        </p:nvSpPr>
        <p:spPr>
          <a:xfrm>
            <a:off x="6424691" y="4200935"/>
            <a:ext cx="1247162" cy="300852"/>
          </a:xfrm>
          <a:prstGeom prst="parallelogram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59312"/>
            <a:r>
              <a:rPr lang="zh-CN" altLang="en-US" sz="13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物流</a:t>
            </a:r>
          </a:p>
        </p:txBody>
      </p:sp>
      <p:sp>
        <p:nvSpPr>
          <p:cNvPr id="28" name="文本框 126">
            <a:extLst>
              <a:ext uri="{FF2B5EF4-FFF2-40B4-BE49-F238E27FC236}">
                <a16:creationId xmlns="" xmlns:a16="http://schemas.microsoft.com/office/drawing/2014/main" id="{89F031CE-16F7-422C-A490-CD1D74204E21}"/>
              </a:ext>
            </a:extLst>
          </p:cNvPr>
          <p:cNvSpPr txBox="1"/>
          <p:nvPr/>
        </p:nvSpPr>
        <p:spPr>
          <a:xfrm>
            <a:off x="7671953" y="4238745"/>
            <a:ext cx="1166037" cy="230832"/>
          </a:xfrm>
          <a:prstGeom prst="rect">
            <a:avLst/>
          </a:prstGeom>
          <a:noFill/>
        </p:spPr>
        <p:txBody>
          <a:bodyPr wrap="square" lIns="76153" tIns="38093" rIns="76153" bIns="38093" rtlCol="0">
            <a:spAutoFit/>
          </a:bodyPr>
          <a:lstStyle/>
          <a:p>
            <a:pPr defTabSz="759312"/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快递盒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/DM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单页</a:t>
            </a:r>
            <a:endParaRPr lang="en-US" altLang="zh-CN" sz="1000" dirty="0">
              <a:solidFill>
                <a:prstClr val="white">
                  <a:lumMod val="8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平行四边形 28"/>
          <p:cNvSpPr/>
          <p:nvPr/>
        </p:nvSpPr>
        <p:spPr>
          <a:xfrm>
            <a:off x="4580365" y="4499156"/>
            <a:ext cx="1247162" cy="300852"/>
          </a:xfrm>
          <a:prstGeom prst="parallelogram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3" tIns="38093" rIns="76153" bIns="38093" rtlCol="0" anchor="ctr"/>
          <a:lstStyle/>
          <a:p>
            <a:pPr algn="ctr" defTabSz="759312"/>
            <a:r>
              <a:rPr lang="zh-CN" altLang="en-US" sz="13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集团采买</a:t>
            </a:r>
          </a:p>
        </p:txBody>
      </p:sp>
      <p:sp>
        <p:nvSpPr>
          <p:cNvPr id="30" name="文本框 126">
            <a:extLst>
              <a:ext uri="{FF2B5EF4-FFF2-40B4-BE49-F238E27FC236}">
                <a16:creationId xmlns="" xmlns:a16="http://schemas.microsoft.com/office/drawing/2014/main" id="{89F031CE-16F7-422C-A490-CD1D74204E21}"/>
              </a:ext>
            </a:extLst>
          </p:cNvPr>
          <p:cNvSpPr txBox="1"/>
          <p:nvPr/>
        </p:nvSpPr>
        <p:spPr>
          <a:xfrm>
            <a:off x="4435468" y="4911861"/>
            <a:ext cx="1923683" cy="538609"/>
          </a:xfrm>
          <a:prstGeom prst="rect">
            <a:avLst/>
          </a:prstGeom>
          <a:noFill/>
        </p:spPr>
        <p:txBody>
          <a:bodyPr wrap="square" lIns="76153" tIns="38093" rIns="76153" bIns="38093" rtlCol="0">
            <a:spAutoFit/>
          </a:bodyPr>
          <a:lstStyle/>
          <a:p>
            <a:pPr defTabSz="759312"/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线下：高铁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机场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候车亭</a:t>
            </a:r>
            <a:r>
              <a:rPr lang="en-US" altLang="zh-CN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楼宇框架</a:t>
            </a:r>
            <a:endParaRPr lang="en-US" altLang="zh-CN" sz="1000" dirty="0">
              <a:solidFill>
                <a:prstClr val="white">
                  <a:lumMod val="8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defTabSz="759312"/>
            <a:r>
              <a:rPr lang="zh-CN" altLang="en-US" sz="1000" dirty="0">
                <a:solidFill>
                  <a:prstClr val="white">
                    <a:lumMod val="8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线上：各大媒体开屏等</a:t>
            </a:r>
            <a:endParaRPr lang="en-US" altLang="zh-CN" sz="1000" dirty="0">
              <a:solidFill>
                <a:prstClr val="white">
                  <a:lumMod val="8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标题 4">
            <a:extLst>
              <a:ext uri="{FF2B5EF4-FFF2-40B4-BE49-F238E27FC236}">
                <a16:creationId xmlns:a16="http://schemas.microsoft.com/office/drawing/2014/main" xmlns="" id="{637B4F22-E390-46BB-BBB3-45D361AF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450456"/>
            <a:ext cx="8763000" cy="581356"/>
          </a:xfrm>
        </p:spPr>
        <p:txBody>
          <a:bodyPr>
            <a:normAutofit/>
          </a:bodyPr>
          <a:lstStyle/>
          <a:p>
            <a:pPr defTabSz="759422"/>
            <a:r>
              <a:rPr lang="zh-CN" altLang="en-US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共享平台打造，多样化媒介业态</a:t>
            </a:r>
          </a:p>
        </p:txBody>
      </p:sp>
    </p:spTree>
    <p:extLst>
      <p:ext uri="{BB962C8B-B14F-4D97-AF65-F5344CB8AC3E}">
        <p14:creationId xmlns:p14="http://schemas.microsoft.com/office/powerpoint/2010/main" val="877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="" xmlns:a16="http://schemas.microsoft.com/office/drawing/2014/main" id="{6E6B86D7-C610-4AFA-9B42-40EF72B51F8C}"/>
              </a:ext>
            </a:extLst>
          </p:cNvPr>
          <p:cNvSpPr/>
          <p:nvPr/>
        </p:nvSpPr>
        <p:spPr>
          <a:xfrm>
            <a:off x="4808761" y="2394258"/>
            <a:ext cx="613540" cy="6135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1015149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任意多边形 138">
            <a:extLst>
              <a:ext uri="{FF2B5EF4-FFF2-40B4-BE49-F238E27FC236}">
                <a16:creationId xmlns="" xmlns:a16="http://schemas.microsoft.com/office/drawing/2014/main" id="{6474FC68-5DE9-4768-9EB8-5740705F3FB1}"/>
              </a:ext>
            </a:extLst>
          </p:cNvPr>
          <p:cNvSpPr/>
          <p:nvPr/>
        </p:nvSpPr>
        <p:spPr>
          <a:xfrm>
            <a:off x="2039665" y="2238626"/>
            <a:ext cx="334172" cy="257790"/>
          </a:xfrm>
          <a:custGeom>
            <a:avLst/>
            <a:gdLst/>
            <a:ahLst/>
            <a:cxnLst/>
            <a:rect l="l" t="t" r="r" b="b"/>
            <a:pathLst>
              <a:path w="500062" h="385762">
                <a:moveTo>
                  <a:pt x="466725" y="0"/>
                </a:moveTo>
                <a:lnTo>
                  <a:pt x="495300" y="33337"/>
                </a:lnTo>
                <a:cubicBezTo>
                  <a:pt x="450850" y="46037"/>
                  <a:pt x="420687" y="65087"/>
                  <a:pt x="404812" y="90487"/>
                </a:cubicBezTo>
                <a:cubicBezTo>
                  <a:pt x="388937" y="109537"/>
                  <a:pt x="381000" y="128587"/>
                  <a:pt x="381000" y="147637"/>
                </a:cubicBezTo>
                <a:cubicBezTo>
                  <a:pt x="381000" y="157162"/>
                  <a:pt x="387350" y="165100"/>
                  <a:pt x="400050" y="171450"/>
                </a:cubicBezTo>
                <a:cubicBezTo>
                  <a:pt x="400050" y="174625"/>
                  <a:pt x="403225" y="176212"/>
                  <a:pt x="409575" y="176212"/>
                </a:cubicBezTo>
                <a:cubicBezTo>
                  <a:pt x="415925" y="179387"/>
                  <a:pt x="420687" y="180975"/>
                  <a:pt x="423862" y="180975"/>
                </a:cubicBezTo>
                <a:cubicBezTo>
                  <a:pt x="442912" y="187325"/>
                  <a:pt x="458787" y="195262"/>
                  <a:pt x="471487" y="204787"/>
                </a:cubicBezTo>
                <a:cubicBezTo>
                  <a:pt x="490537" y="223837"/>
                  <a:pt x="500062" y="249237"/>
                  <a:pt x="500062" y="280987"/>
                </a:cubicBezTo>
                <a:cubicBezTo>
                  <a:pt x="500062" y="309562"/>
                  <a:pt x="490537" y="333375"/>
                  <a:pt x="471487" y="352425"/>
                </a:cubicBezTo>
                <a:cubicBezTo>
                  <a:pt x="449262" y="374650"/>
                  <a:pt x="422275" y="385762"/>
                  <a:pt x="390525" y="385762"/>
                </a:cubicBezTo>
                <a:cubicBezTo>
                  <a:pt x="358775" y="382587"/>
                  <a:pt x="330200" y="371475"/>
                  <a:pt x="304800" y="352425"/>
                </a:cubicBezTo>
                <a:cubicBezTo>
                  <a:pt x="282575" y="327025"/>
                  <a:pt x="271462" y="293687"/>
                  <a:pt x="271462" y="252412"/>
                </a:cubicBezTo>
                <a:cubicBezTo>
                  <a:pt x="271462" y="198437"/>
                  <a:pt x="285750" y="150812"/>
                  <a:pt x="314325" y="109537"/>
                </a:cubicBezTo>
                <a:cubicBezTo>
                  <a:pt x="346075" y="65087"/>
                  <a:pt x="396875" y="28575"/>
                  <a:pt x="466725" y="0"/>
                </a:cubicBezTo>
                <a:close/>
                <a:moveTo>
                  <a:pt x="195262" y="0"/>
                </a:moveTo>
                <a:lnTo>
                  <a:pt x="223837" y="33337"/>
                </a:lnTo>
                <a:cubicBezTo>
                  <a:pt x="182562" y="46037"/>
                  <a:pt x="152400" y="65087"/>
                  <a:pt x="133350" y="90487"/>
                </a:cubicBezTo>
                <a:cubicBezTo>
                  <a:pt x="117475" y="109537"/>
                  <a:pt x="109537" y="128587"/>
                  <a:pt x="109537" y="147637"/>
                </a:cubicBezTo>
                <a:cubicBezTo>
                  <a:pt x="109537" y="157162"/>
                  <a:pt x="114300" y="165100"/>
                  <a:pt x="123825" y="171450"/>
                </a:cubicBezTo>
                <a:cubicBezTo>
                  <a:pt x="130175" y="177800"/>
                  <a:pt x="139700" y="180975"/>
                  <a:pt x="152400" y="180975"/>
                </a:cubicBezTo>
                <a:cubicBezTo>
                  <a:pt x="171450" y="187325"/>
                  <a:pt x="187325" y="195262"/>
                  <a:pt x="200025" y="204787"/>
                </a:cubicBezTo>
                <a:cubicBezTo>
                  <a:pt x="219075" y="223837"/>
                  <a:pt x="228600" y="249237"/>
                  <a:pt x="228600" y="280987"/>
                </a:cubicBezTo>
                <a:cubicBezTo>
                  <a:pt x="228600" y="309562"/>
                  <a:pt x="219075" y="333375"/>
                  <a:pt x="200025" y="352425"/>
                </a:cubicBezTo>
                <a:cubicBezTo>
                  <a:pt x="180975" y="371475"/>
                  <a:pt x="153987" y="382587"/>
                  <a:pt x="119062" y="385762"/>
                </a:cubicBezTo>
                <a:cubicBezTo>
                  <a:pt x="87312" y="382587"/>
                  <a:pt x="58737" y="371475"/>
                  <a:pt x="33337" y="352425"/>
                </a:cubicBezTo>
                <a:cubicBezTo>
                  <a:pt x="11112" y="327025"/>
                  <a:pt x="0" y="293687"/>
                  <a:pt x="0" y="252412"/>
                </a:cubicBezTo>
                <a:cubicBezTo>
                  <a:pt x="0" y="198437"/>
                  <a:pt x="15875" y="150812"/>
                  <a:pt x="47625" y="109537"/>
                </a:cubicBezTo>
                <a:cubicBezTo>
                  <a:pt x="73025" y="65087"/>
                  <a:pt x="122237" y="28575"/>
                  <a:pt x="195262" y="0"/>
                </a:cubicBezTo>
                <a:close/>
              </a:path>
            </a:pathLst>
          </a:custGeom>
          <a:solidFill>
            <a:prstClr val="whit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01575" tIns="50785" rIns="101575" bIns="507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15149"/>
            <a:endParaRPr lang="en-US" altLang="zh-CN" sz="10700" dirty="0">
              <a:solidFill>
                <a:prstClr val="white"/>
              </a:solidFill>
              <a:latin typeface="方正粗雅宋_GBK" panose="02000000000000000000" pitchFamily="2" charset="-122"/>
              <a:ea typeface="方正粗雅宋_GBK" panose="02000000000000000000" pitchFamily="2" charset="-122"/>
              <a:cs typeface="SimSun"/>
            </a:endParaRPr>
          </a:p>
        </p:txBody>
      </p:sp>
      <p:sp>
        <p:nvSpPr>
          <p:cNvPr id="7" name="任意多边形 139">
            <a:extLst>
              <a:ext uri="{FF2B5EF4-FFF2-40B4-BE49-F238E27FC236}">
                <a16:creationId xmlns="" xmlns:a16="http://schemas.microsoft.com/office/drawing/2014/main" id="{E413A410-1952-437A-A9FB-83001EC3438E}"/>
              </a:ext>
            </a:extLst>
          </p:cNvPr>
          <p:cNvSpPr/>
          <p:nvPr/>
        </p:nvSpPr>
        <p:spPr>
          <a:xfrm>
            <a:off x="7772655" y="2276286"/>
            <a:ext cx="317336" cy="241780"/>
          </a:xfrm>
          <a:custGeom>
            <a:avLst/>
            <a:gdLst/>
            <a:ahLst/>
            <a:cxnLst/>
            <a:rect l="l" t="t" r="r" b="b"/>
            <a:pathLst>
              <a:path w="500062" h="381000">
                <a:moveTo>
                  <a:pt x="381000" y="0"/>
                </a:moveTo>
                <a:cubicBezTo>
                  <a:pt x="415925" y="0"/>
                  <a:pt x="444500" y="9525"/>
                  <a:pt x="466724" y="28575"/>
                </a:cubicBezTo>
                <a:cubicBezTo>
                  <a:pt x="488949" y="50800"/>
                  <a:pt x="500062" y="84137"/>
                  <a:pt x="500062" y="128587"/>
                </a:cubicBezTo>
                <a:cubicBezTo>
                  <a:pt x="500062" y="179387"/>
                  <a:pt x="485774" y="227012"/>
                  <a:pt x="457200" y="271462"/>
                </a:cubicBezTo>
                <a:cubicBezTo>
                  <a:pt x="422274" y="319087"/>
                  <a:pt x="371474" y="355600"/>
                  <a:pt x="304800" y="381000"/>
                </a:cubicBezTo>
                <a:lnTo>
                  <a:pt x="276224" y="347662"/>
                </a:lnTo>
                <a:cubicBezTo>
                  <a:pt x="311150" y="334962"/>
                  <a:pt x="341312" y="315912"/>
                  <a:pt x="366712" y="290512"/>
                </a:cubicBezTo>
                <a:cubicBezTo>
                  <a:pt x="382587" y="271462"/>
                  <a:pt x="390524" y="252412"/>
                  <a:pt x="390524" y="233362"/>
                </a:cubicBezTo>
                <a:cubicBezTo>
                  <a:pt x="390524" y="223837"/>
                  <a:pt x="384174" y="215900"/>
                  <a:pt x="371474" y="209550"/>
                </a:cubicBezTo>
                <a:cubicBezTo>
                  <a:pt x="368300" y="203200"/>
                  <a:pt x="360362" y="200025"/>
                  <a:pt x="347662" y="200025"/>
                </a:cubicBezTo>
                <a:cubicBezTo>
                  <a:pt x="328612" y="193675"/>
                  <a:pt x="312737" y="185737"/>
                  <a:pt x="300037" y="176212"/>
                </a:cubicBezTo>
                <a:cubicBezTo>
                  <a:pt x="277812" y="157162"/>
                  <a:pt x="266700" y="131762"/>
                  <a:pt x="266700" y="100012"/>
                </a:cubicBezTo>
                <a:cubicBezTo>
                  <a:pt x="266700" y="71437"/>
                  <a:pt x="277812" y="47625"/>
                  <a:pt x="300037" y="28575"/>
                </a:cubicBezTo>
                <a:cubicBezTo>
                  <a:pt x="319087" y="9525"/>
                  <a:pt x="346074" y="0"/>
                  <a:pt x="381000" y="0"/>
                </a:cubicBezTo>
                <a:close/>
                <a:moveTo>
                  <a:pt x="109537" y="0"/>
                </a:moveTo>
                <a:cubicBezTo>
                  <a:pt x="144462" y="0"/>
                  <a:pt x="173037" y="9525"/>
                  <a:pt x="195262" y="28575"/>
                </a:cubicBezTo>
                <a:cubicBezTo>
                  <a:pt x="217487" y="50800"/>
                  <a:pt x="228600" y="84137"/>
                  <a:pt x="228600" y="128587"/>
                </a:cubicBezTo>
                <a:cubicBezTo>
                  <a:pt x="228600" y="179387"/>
                  <a:pt x="212724" y="227012"/>
                  <a:pt x="180974" y="271462"/>
                </a:cubicBezTo>
                <a:cubicBezTo>
                  <a:pt x="149224" y="319087"/>
                  <a:pt x="100012" y="355600"/>
                  <a:pt x="33337" y="381000"/>
                </a:cubicBezTo>
                <a:lnTo>
                  <a:pt x="4762" y="347662"/>
                </a:lnTo>
                <a:cubicBezTo>
                  <a:pt x="39687" y="334962"/>
                  <a:pt x="69850" y="315912"/>
                  <a:pt x="95250" y="290512"/>
                </a:cubicBezTo>
                <a:cubicBezTo>
                  <a:pt x="114300" y="271462"/>
                  <a:pt x="122237" y="252412"/>
                  <a:pt x="119062" y="233362"/>
                </a:cubicBezTo>
                <a:cubicBezTo>
                  <a:pt x="119062" y="223837"/>
                  <a:pt x="114300" y="215900"/>
                  <a:pt x="104774" y="209550"/>
                </a:cubicBezTo>
                <a:cubicBezTo>
                  <a:pt x="101599" y="203200"/>
                  <a:pt x="92074" y="200025"/>
                  <a:pt x="76200" y="200025"/>
                </a:cubicBezTo>
                <a:cubicBezTo>
                  <a:pt x="25400" y="184150"/>
                  <a:pt x="0" y="150812"/>
                  <a:pt x="0" y="100012"/>
                </a:cubicBezTo>
                <a:cubicBezTo>
                  <a:pt x="0" y="71437"/>
                  <a:pt x="9524" y="47625"/>
                  <a:pt x="28574" y="28575"/>
                </a:cubicBezTo>
                <a:cubicBezTo>
                  <a:pt x="50800" y="9525"/>
                  <a:pt x="77787" y="0"/>
                  <a:pt x="109537" y="0"/>
                </a:cubicBezTo>
                <a:close/>
              </a:path>
            </a:pathLst>
          </a:custGeom>
          <a:solidFill>
            <a:prstClr val="whit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01575" tIns="50785" rIns="101575" bIns="507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15149"/>
            <a:endParaRPr lang="en-US" altLang="zh-CN" sz="10700" dirty="0">
              <a:solidFill>
                <a:prstClr val="white"/>
              </a:solidFill>
              <a:latin typeface="方正粗雅宋_GBK" panose="02000000000000000000" pitchFamily="2" charset="-122"/>
              <a:ea typeface="方正粗雅宋_GBK" panose="02000000000000000000" pitchFamily="2" charset="-122"/>
              <a:cs typeface="SimSun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6FA1C01D-B77D-4604-8601-C68130D1DD00}"/>
              </a:ext>
            </a:extLst>
          </p:cNvPr>
          <p:cNvSpPr/>
          <p:nvPr/>
        </p:nvSpPr>
        <p:spPr>
          <a:xfrm>
            <a:off x="2226345" y="3242781"/>
            <a:ext cx="5799016" cy="461662"/>
          </a:xfrm>
          <a:prstGeom prst="rect">
            <a:avLst/>
          </a:prstGeom>
          <a:solidFill>
            <a:srgbClr val="FFC000"/>
          </a:solidFill>
        </p:spPr>
        <p:txBody>
          <a:bodyPr wrap="square" lIns="101575" tIns="50785" rIns="101575" bIns="50785">
            <a:spAutoFit/>
          </a:bodyPr>
          <a:lstStyle/>
          <a:p>
            <a:pPr algn="ctr" defTabSz="1015149"/>
            <a:r>
              <a:rPr lang="zh-CN" altLang="en-US" sz="2300" dirty="0">
                <a:solidFill>
                  <a:srgbClr val="220000"/>
                </a:solidFill>
                <a:latin typeface="微软雅黑 Light" pitchFamily="34" charset="-122"/>
                <a:ea typeface="微软雅黑 Light" pitchFamily="34" charset="-122"/>
                <a:cs typeface="SimSun"/>
              </a:rPr>
              <a:t>精准营销触达，人群挖掘，场景共融</a:t>
            </a:r>
            <a:endParaRPr lang="en-US" altLang="zh-CN" sz="2300" dirty="0">
              <a:solidFill>
                <a:srgbClr val="220000"/>
              </a:solidFill>
              <a:latin typeface="微软雅黑 Light" pitchFamily="34" charset="-122"/>
              <a:ea typeface="微软雅黑 Light" pitchFamily="34" charset="-122"/>
              <a:cs typeface="SimSun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AC26C3AF-CA91-462E-A034-2FD3EB2B404C}"/>
              </a:ext>
            </a:extLst>
          </p:cNvPr>
          <p:cNvSpPr/>
          <p:nvPr/>
        </p:nvSpPr>
        <p:spPr>
          <a:xfrm>
            <a:off x="3719849" y="3881270"/>
            <a:ext cx="2640293" cy="718146"/>
          </a:xfrm>
          <a:prstGeom prst="rect">
            <a:avLst/>
          </a:prstGeom>
          <a:noFill/>
        </p:spPr>
        <p:txBody>
          <a:bodyPr vert="horz" wrap="square" lIns="101575" tIns="50785" rIns="101575" bIns="50785">
            <a:spAutoFit/>
          </a:bodyPr>
          <a:lstStyle/>
          <a:p>
            <a:pPr algn="ctr" defTabSz="1015149"/>
            <a:r>
              <a:rPr lang="zh-CN" altLang="en-US" sz="40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效果提升</a:t>
            </a:r>
            <a:endParaRPr lang="en-US" altLang="zh-CN" sz="4000" dirty="0">
              <a:solidFill>
                <a:prstClr val="white"/>
              </a:solidFill>
              <a:latin typeface="方正粗雅宋_GBK" panose="02000000000000000000" pitchFamily="2" charset="-122"/>
              <a:ea typeface="方正粗雅宋_GBK" panose="02000000000000000000" pitchFamily="2" charset="-122"/>
              <a:cs typeface="SimSun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A0B9BF3E-D774-4862-A7AF-233B9979A449}"/>
              </a:ext>
            </a:extLst>
          </p:cNvPr>
          <p:cNvCxnSpPr/>
          <p:nvPr/>
        </p:nvCxnSpPr>
        <p:spPr>
          <a:xfrm>
            <a:off x="3559831" y="3923831"/>
            <a:ext cx="0" cy="5813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0E21FA48-E07B-4D98-9AC1-DE0909A31C55}"/>
              </a:ext>
            </a:extLst>
          </p:cNvPr>
          <p:cNvCxnSpPr/>
          <p:nvPr/>
        </p:nvCxnSpPr>
        <p:spPr>
          <a:xfrm>
            <a:off x="6680178" y="3923831"/>
            <a:ext cx="0" cy="5813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F271EC24-B1BB-4BC4-B32C-399AA9766190}"/>
              </a:ext>
            </a:extLst>
          </p:cNvPr>
          <p:cNvSpPr/>
          <p:nvPr/>
        </p:nvSpPr>
        <p:spPr>
          <a:xfrm>
            <a:off x="2389460" y="1923925"/>
            <a:ext cx="5570866" cy="1333699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defTabSz="1015149"/>
            <a:r>
              <a:rPr lang="zh-CN" altLang="en-US" sz="80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精准</a:t>
            </a:r>
            <a:r>
              <a:rPr lang="zh-CN" altLang="en-US" sz="49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 </a:t>
            </a:r>
            <a:r>
              <a:rPr lang="en-US" altLang="zh-CN" sz="73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+</a:t>
            </a:r>
            <a:r>
              <a:rPr lang="en-US" altLang="zh-CN" sz="49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 </a:t>
            </a:r>
            <a:r>
              <a:rPr lang="zh-CN" altLang="en-US" sz="8000" dirty="0">
                <a:solidFill>
                  <a:prstClr val="white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  <a:cs typeface="SimSun"/>
              </a:rPr>
              <a:t>营销</a:t>
            </a:r>
            <a:endParaRPr lang="en-US" altLang="zh-CN" sz="8000" dirty="0">
              <a:solidFill>
                <a:prstClr val="white"/>
              </a:solidFill>
              <a:latin typeface="方正粗雅宋_GBK" panose="02000000000000000000" pitchFamily="2" charset="-122"/>
              <a:ea typeface="方正粗雅宋_GBK" panose="02000000000000000000" pitchFamily="2" charset="-122"/>
              <a:cs typeface="SimSun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883FEB64-8ABB-4A5D-9F25-8DC4E85C2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5321"/>
          <a:stretch/>
        </p:blipFill>
        <p:spPr>
          <a:xfrm>
            <a:off x="3638301" y="1337335"/>
            <a:ext cx="1601729" cy="806712"/>
          </a:xfrm>
          <a:prstGeom prst="rect">
            <a:avLst/>
          </a:prstGeom>
        </p:spPr>
      </p:pic>
      <p:pic>
        <p:nvPicPr>
          <p:cNvPr id="16" name="Picture 2" descr="C:\Users\17092788\Desktop\download-samsung-galaxy-note-8-mockup-1545464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30735" r="32350" b="56465"/>
          <a:stretch/>
        </p:blipFill>
        <p:spPr bwMode="auto">
          <a:xfrm>
            <a:off x="5240025" y="1472991"/>
            <a:ext cx="1838192" cy="5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9BD8DFFC-925B-4B3F-BC76-BA47A56FD401}"/>
              </a:ext>
            </a:extLst>
          </p:cNvPr>
          <p:cNvCxnSpPr/>
          <p:nvPr/>
        </p:nvCxnSpPr>
        <p:spPr>
          <a:xfrm>
            <a:off x="-101322" y="4091601"/>
            <a:ext cx="4285873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0B9E3DB-CD98-4291-8A16-25D28FDB4FE3}"/>
              </a:ext>
            </a:extLst>
          </p:cNvPr>
          <p:cNvSpPr/>
          <p:nvPr/>
        </p:nvSpPr>
        <p:spPr>
          <a:xfrm>
            <a:off x="1525681" y="3942089"/>
            <a:ext cx="1234249" cy="2863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507335"/>
            <a:r>
              <a:rPr lang="zh-CN" altLang="en-US" dirty="0">
                <a:solidFill>
                  <a:srgbClr val="220000"/>
                </a:solidFill>
                <a:latin typeface="方正兰亭黑6_GBK" panose="02000000000000000000" pitchFamily="2" charset="-122"/>
                <a:ea typeface="方正兰亭黑6_GBK" panose="02000000000000000000" pitchFamily="2" charset="-122"/>
              </a:rPr>
              <a:t>站内产品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DD18256D-B5D2-4998-8FFB-2734040C9273}"/>
              </a:ext>
            </a:extLst>
          </p:cNvPr>
          <p:cNvCxnSpPr/>
          <p:nvPr/>
        </p:nvCxnSpPr>
        <p:spPr>
          <a:xfrm>
            <a:off x="6062026" y="4091601"/>
            <a:ext cx="4199314" cy="0"/>
          </a:xfrm>
          <a:prstGeom prst="line">
            <a:avLst/>
          </a:prstGeom>
          <a:ln w="254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7C35B5E2-BF05-4166-B36D-0B6F9087C359}"/>
              </a:ext>
            </a:extLst>
          </p:cNvPr>
          <p:cNvSpPr/>
          <p:nvPr/>
        </p:nvSpPr>
        <p:spPr>
          <a:xfrm>
            <a:off x="7407401" y="3942089"/>
            <a:ext cx="1234249" cy="2863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507335"/>
            <a:r>
              <a:rPr lang="zh-CN" altLang="en-US" dirty="0">
                <a:solidFill>
                  <a:srgbClr val="220000"/>
                </a:solidFill>
                <a:latin typeface="方正兰亭黑6_GBK" panose="02000000000000000000" pitchFamily="2" charset="-122"/>
                <a:ea typeface="方正兰亭黑6_GBK" panose="02000000000000000000" pitchFamily="2" charset="-122"/>
              </a:rPr>
              <a:t>站外产品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92C0F1D-0971-446A-86AC-F2EB5C523C45}"/>
              </a:ext>
            </a:extLst>
          </p:cNvPr>
          <p:cNvSpPr/>
          <p:nvPr/>
        </p:nvSpPr>
        <p:spPr>
          <a:xfrm>
            <a:off x="4366870" y="3865058"/>
            <a:ext cx="1536111" cy="4192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507335"/>
            <a:r>
              <a:rPr lang="zh-CN" altLang="en-US" sz="2200" dirty="0">
                <a:solidFill>
                  <a:srgbClr val="220000"/>
                </a:solidFill>
                <a:latin typeface="方正兰亭黑6_GBK" panose="02000000000000000000" pitchFamily="2" charset="-122"/>
                <a:ea typeface="方正兰亭黑6_GBK" panose="02000000000000000000" pitchFamily="2" charset="-122"/>
              </a:rPr>
              <a:t>品牌流量</a:t>
            </a:r>
          </a:p>
        </p:txBody>
      </p:sp>
      <p:sp>
        <p:nvSpPr>
          <p:cNvPr id="10" name="Rectangle 56">
            <a:extLst>
              <a:ext uri="{FF2B5EF4-FFF2-40B4-BE49-F238E27FC236}">
                <a16:creationId xmlns="" xmlns:a16="http://schemas.microsoft.com/office/drawing/2014/main" id="{2564E4C6-8855-4378-A2BC-E4A68C13F8AF}"/>
              </a:ext>
            </a:extLst>
          </p:cNvPr>
          <p:cNvSpPr/>
          <p:nvPr/>
        </p:nvSpPr>
        <p:spPr bwMode="auto">
          <a:xfrm>
            <a:off x="228214" y="3126375"/>
            <a:ext cx="1762031" cy="666839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algn="ctr" defTabSz="507335">
              <a:defRPr/>
            </a:pPr>
            <a:r>
              <a:rPr lang="en-US" altLang="zh-CN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  <a:cs typeface="Open Sans" pitchFamily="34" charset="0"/>
              </a:rPr>
              <a:t>CPT/CPM</a:t>
            </a:r>
          </a:p>
          <a:p>
            <a:pPr algn="ctr" defTabSz="507335">
              <a:defRPr/>
            </a:pPr>
            <a:r>
              <a:rPr lang="zh-CN" altLang="en-US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  <a:cs typeface="Open Sans" pitchFamily="34" charset="0"/>
              </a:rPr>
              <a:t>聚客宝</a:t>
            </a:r>
            <a:endParaRPr lang="en-US" altLang="zh-CN" dirty="0">
              <a:solidFill>
                <a:prstClr val="white"/>
              </a:solidFill>
              <a:latin typeface="微软雅黑 Light" pitchFamily="34" charset="-122"/>
              <a:ea typeface="微软雅黑 Light" pitchFamily="34" charset="-122"/>
              <a:cs typeface="Open Sans" pitchFamily="34" charset="0"/>
            </a:endParaRPr>
          </a:p>
        </p:txBody>
      </p:sp>
      <p:grpSp>
        <p:nvGrpSpPr>
          <p:cNvPr id="11" name="Group 50">
            <a:extLst>
              <a:ext uri="{FF2B5EF4-FFF2-40B4-BE49-F238E27FC236}">
                <a16:creationId xmlns="" xmlns:a16="http://schemas.microsoft.com/office/drawing/2014/main" id="{6874A19A-968C-4D5A-B5FF-2565E05AAB89}"/>
              </a:ext>
            </a:extLst>
          </p:cNvPr>
          <p:cNvGrpSpPr/>
          <p:nvPr/>
        </p:nvGrpSpPr>
        <p:grpSpPr bwMode="auto">
          <a:xfrm>
            <a:off x="750419" y="2481420"/>
            <a:ext cx="620373" cy="459823"/>
            <a:chOff x="1003288" y="2254241"/>
            <a:chExt cx="381000" cy="365126"/>
          </a:xfrm>
          <a:solidFill>
            <a:schemeClr val="bg1"/>
          </a:solidFill>
        </p:grpSpPr>
        <p:sp>
          <p:nvSpPr>
            <p:cNvPr id="12" name="Freeform 16">
              <a:extLst>
                <a:ext uri="{FF2B5EF4-FFF2-40B4-BE49-F238E27FC236}">
                  <a16:creationId xmlns="" xmlns:a16="http://schemas.microsoft.com/office/drawing/2014/main" id="{43E5A8E8-DCD3-41D3-8426-50020D302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50" y="2411404"/>
              <a:ext cx="146050" cy="207963"/>
            </a:xfrm>
            <a:custGeom>
              <a:avLst/>
              <a:gdLst/>
              <a:ahLst/>
              <a:cxnLst>
                <a:cxn ang="0">
                  <a:pos x="125" y="101"/>
                </a:cxn>
                <a:cxn ang="0">
                  <a:pos x="125" y="231"/>
                </a:cxn>
                <a:cxn ang="0">
                  <a:pos x="125" y="231"/>
                </a:cxn>
                <a:cxn ang="0">
                  <a:pos x="124" y="237"/>
                </a:cxn>
                <a:cxn ang="0">
                  <a:pos x="122" y="243"/>
                </a:cxn>
                <a:cxn ang="0">
                  <a:pos x="119" y="248"/>
                </a:cxn>
                <a:cxn ang="0">
                  <a:pos x="115" y="253"/>
                </a:cxn>
                <a:cxn ang="0">
                  <a:pos x="110" y="257"/>
                </a:cxn>
                <a:cxn ang="0">
                  <a:pos x="105" y="260"/>
                </a:cxn>
                <a:cxn ang="0">
                  <a:pos x="99" y="262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87" y="262"/>
                </a:cxn>
                <a:cxn ang="0">
                  <a:pos x="80" y="260"/>
                </a:cxn>
                <a:cxn ang="0">
                  <a:pos x="74" y="257"/>
                </a:cxn>
                <a:cxn ang="0">
                  <a:pos x="69" y="253"/>
                </a:cxn>
                <a:cxn ang="0">
                  <a:pos x="66" y="248"/>
                </a:cxn>
                <a:cxn ang="0">
                  <a:pos x="63" y="243"/>
                </a:cxn>
                <a:cxn ang="0">
                  <a:pos x="61" y="237"/>
                </a:cxn>
                <a:cxn ang="0">
                  <a:pos x="61" y="231"/>
                </a:cxn>
                <a:cxn ang="0">
                  <a:pos x="61" y="101"/>
                </a:cxn>
                <a:cxn ang="0">
                  <a:pos x="16" y="101"/>
                </a:cxn>
                <a:cxn ang="0">
                  <a:pos x="16" y="101"/>
                </a:cxn>
                <a:cxn ang="0">
                  <a:pos x="10" y="100"/>
                </a:cxn>
                <a:cxn ang="0">
                  <a:pos x="5" y="99"/>
                </a:cxn>
                <a:cxn ang="0">
                  <a:pos x="1" y="95"/>
                </a:cxn>
                <a:cxn ang="0">
                  <a:pos x="0" y="91"/>
                </a:cxn>
                <a:cxn ang="0">
                  <a:pos x="0" y="87"/>
                </a:cxn>
                <a:cxn ang="0">
                  <a:pos x="0" y="82"/>
                </a:cxn>
                <a:cxn ang="0">
                  <a:pos x="3" y="77"/>
                </a:cxn>
                <a:cxn ang="0">
                  <a:pos x="7" y="73"/>
                </a:cxn>
                <a:cxn ang="0">
                  <a:pos x="69" y="11"/>
                </a:cxn>
                <a:cxn ang="0">
                  <a:pos x="69" y="11"/>
                </a:cxn>
                <a:cxn ang="0">
                  <a:pos x="75" y="6"/>
                </a:cxn>
                <a:cxn ang="0">
                  <a:pos x="80" y="2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98" y="0"/>
                </a:cxn>
                <a:cxn ang="0">
                  <a:pos x="104" y="2"/>
                </a:cxn>
                <a:cxn ang="0">
                  <a:pos x="110" y="6"/>
                </a:cxn>
                <a:cxn ang="0">
                  <a:pos x="115" y="11"/>
                </a:cxn>
                <a:cxn ang="0">
                  <a:pos x="178" y="73"/>
                </a:cxn>
                <a:cxn ang="0">
                  <a:pos x="178" y="73"/>
                </a:cxn>
                <a:cxn ang="0">
                  <a:pos x="182" y="77"/>
                </a:cxn>
                <a:cxn ang="0">
                  <a:pos x="184" y="82"/>
                </a:cxn>
                <a:cxn ang="0">
                  <a:pos x="184" y="86"/>
                </a:cxn>
                <a:cxn ang="0">
                  <a:pos x="184" y="91"/>
                </a:cxn>
                <a:cxn ang="0">
                  <a:pos x="182" y="95"/>
                </a:cxn>
                <a:cxn ang="0">
                  <a:pos x="178" y="97"/>
                </a:cxn>
                <a:cxn ang="0">
                  <a:pos x="173" y="100"/>
                </a:cxn>
                <a:cxn ang="0">
                  <a:pos x="166" y="101"/>
                </a:cxn>
                <a:cxn ang="0">
                  <a:pos x="125" y="101"/>
                </a:cxn>
              </a:cxnLst>
              <a:rect l="0" t="0" r="r" b="b"/>
              <a:pathLst>
                <a:path w="184" h="263">
                  <a:moveTo>
                    <a:pt x="125" y="101"/>
                  </a:moveTo>
                  <a:lnTo>
                    <a:pt x="125" y="231"/>
                  </a:lnTo>
                  <a:lnTo>
                    <a:pt x="125" y="231"/>
                  </a:lnTo>
                  <a:lnTo>
                    <a:pt x="124" y="237"/>
                  </a:lnTo>
                  <a:lnTo>
                    <a:pt x="122" y="243"/>
                  </a:lnTo>
                  <a:lnTo>
                    <a:pt x="119" y="248"/>
                  </a:lnTo>
                  <a:lnTo>
                    <a:pt x="115" y="253"/>
                  </a:lnTo>
                  <a:lnTo>
                    <a:pt x="110" y="257"/>
                  </a:lnTo>
                  <a:lnTo>
                    <a:pt x="105" y="260"/>
                  </a:lnTo>
                  <a:lnTo>
                    <a:pt x="99" y="262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87" y="262"/>
                  </a:lnTo>
                  <a:lnTo>
                    <a:pt x="80" y="260"/>
                  </a:lnTo>
                  <a:lnTo>
                    <a:pt x="74" y="257"/>
                  </a:lnTo>
                  <a:lnTo>
                    <a:pt x="69" y="253"/>
                  </a:lnTo>
                  <a:lnTo>
                    <a:pt x="66" y="248"/>
                  </a:lnTo>
                  <a:lnTo>
                    <a:pt x="63" y="243"/>
                  </a:lnTo>
                  <a:lnTo>
                    <a:pt x="61" y="237"/>
                  </a:lnTo>
                  <a:lnTo>
                    <a:pt x="61" y="231"/>
                  </a:lnTo>
                  <a:lnTo>
                    <a:pt x="61" y="101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0" y="100"/>
                  </a:lnTo>
                  <a:lnTo>
                    <a:pt x="5" y="99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82"/>
                  </a:lnTo>
                  <a:lnTo>
                    <a:pt x="3" y="77"/>
                  </a:lnTo>
                  <a:lnTo>
                    <a:pt x="7" y="73"/>
                  </a:lnTo>
                  <a:lnTo>
                    <a:pt x="69" y="11"/>
                  </a:lnTo>
                  <a:lnTo>
                    <a:pt x="69" y="11"/>
                  </a:lnTo>
                  <a:lnTo>
                    <a:pt x="75" y="6"/>
                  </a:lnTo>
                  <a:lnTo>
                    <a:pt x="80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0" y="6"/>
                  </a:lnTo>
                  <a:lnTo>
                    <a:pt x="115" y="11"/>
                  </a:lnTo>
                  <a:lnTo>
                    <a:pt x="178" y="73"/>
                  </a:lnTo>
                  <a:lnTo>
                    <a:pt x="178" y="73"/>
                  </a:lnTo>
                  <a:lnTo>
                    <a:pt x="182" y="77"/>
                  </a:lnTo>
                  <a:lnTo>
                    <a:pt x="184" y="82"/>
                  </a:lnTo>
                  <a:lnTo>
                    <a:pt x="184" y="86"/>
                  </a:lnTo>
                  <a:lnTo>
                    <a:pt x="184" y="91"/>
                  </a:lnTo>
                  <a:lnTo>
                    <a:pt x="182" y="95"/>
                  </a:lnTo>
                  <a:lnTo>
                    <a:pt x="178" y="97"/>
                  </a:lnTo>
                  <a:lnTo>
                    <a:pt x="173" y="100"/>
                  </a:lnTo>
                  <a:lnTo>
                    <a:pt x="166" y="101"/>
                  </a:lnTo>
                  <a:lnTo>
                    <a:pt x="125" y="1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07335">
                <a:defRPr/>
              </a:pPr>
              <a:endParaRPr 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7">
              <a:extLst>
                <a:ext uri="{FF2B5EF4-FFF2-40B4-BE49-F238E27FC236}">
                  <a16:creationId xmlns="" xmlns:a16="http://schemas.microsoft.com/office/drawing/2014/main" id="{771BF566-97A7-4886-9C51-2F892355D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288" y="2254241"/>
              <a:ext cx="381000" cy="266700"/>
            </a:xfrm>
            <a:custGeom>
              <a:avLst/>
              <a:gdLst/>
              <a:ahLst/>
              <a:cxnLst>
                <a:cxn ang="0">
                  <a:pos x="392" y="125"/>
                </a:cxn>
                <a:cxn ang="0">
                  <a:pos x="420" y="136"/>
                </a:cxn>
                <a:cxn ang="0">
                  <a:pos x="445" y="153"/>
                </a:cxn>
                <a:cxn ang="0">
                  <a:pos x="463" y="175"/>
                </a:cxn>
                <a:cxn ang="0">
                  <a:pos x="476" y="200"/>
                </a:cxn>
                <a:cxn ang="0">
                  <a:pos x="480" y="227"/>
                </a:cxn>
                <a:cxn ang="0">
                  <a:pos x="480" y="237"/>
                </a:cxn>
                <a:cxn ang="0">
                  <a:pos x="472" y="264"/>
                </a:cxn>
                <a:cxn ang="0">
                  <a:pos x="457" y="289"/>
                </a:cxn>
                <a:cxn ang="0">
                  <a:pos x="435" y="310"/>
                </a:cxn>
                <a:cxn ang="0">
                  <a:pos x="408" y="325"/>
                </a:cxn>
                <a:cxn ang="0">
                  <a:pos x="376" y="334"/>
                </a:cxn>
                <a:cxn ang="0">
                  <a:pos x="376" y="220"/>
                </a:cxn>
                <a:cxn ang="0">
                  <a:pos x="362" y="195"/>
                </a:cxn>
                <a:cxn ang="0">
                  <a:pos x="347" y="185"/>
                </a:cxn>
                <a:cxn ang="0">
                  <a:pos x="329" y="182"/>
                </a:cxn>
                <a:cxn ang="0">
                  <a:pos x="301" y="190"/>
                </a:cxn>
                <a:cxn ang="0">
                  <a:pos x="288" y="203"/>
                </a:cxn>
                <a:cxn ang="0">
                  <a:pos x="280" y="230"/>
                </a:cxn>
                <a:cxn ang="0">
                  <a:pos x="210" y="315"/>
                </a:cxn>
                <a:cxn ang="0">
                  <a:pos x="246" y="313"/>
                </a:cxn>
                <a:cxn ang="0">
                  <a:pos x="259" y="306"/>
                </a:cxn>
                <a:cxn ang="0">
                  <a:pos x="268" y="295"/>
                </a:cxn>
                <a:cxn ang="0">
                  <a:pos x="268" y="277"/>
                </a:cxn>
                <a:cxn ang="0">
                  <a:pos x="258" y="259"/>
                </a:cxn>
                <a:cxn ang="0">
                  <a:pos x="188" y="190"/>
                </a:cxn>
                <a:cxn ang="0">
                  <a:pos x="162" y="182"/>
                </a:cxn>
                <a:cxn ang="0">
                  <a:pos x="143" y="185"/>
                </a:cxn>
                <a:cxn ang="0">
                  <a:pos x="65" y="259"/>
                </a:cxn>
                <a:cxn ang="0">
                  <a:pos x="54" y="278"/>
                </a:cxn>
                <a:cxn ang="0">
                  <a:pos x="54" y="295"/>
                </a:cxn>
                <a:cxn ang="0">
                  <a:pos x="59" y="304"/>
                </a:cxn>
                <a:cxn ang="0">
                  <a:pos x="67" y="310"/>
                </a:cxn>
                <a:cxn ang="0">
                  <a:pos x="114" y="315"/>
                </a:cxn>
                <a:cxn ang="0">
                  <a:pos x="101" y="334"/>
                </a:cxn>
                <a:cxn ang="0">
                  <a:pos x="69" y="324"/>
                </a:cxn>
                <a:cxn ang="0">
                  <a:pos x="41" y="306"/>
                </a:cxn>
                <a:cxn ang="0">
                  <a:pos x="20" y="284"/>
                </a:cxn>
                <a:cxn ang="0">
                  <a:pos x="5" y="257"/>
                </a:cxn>
                <a:cxn ang="0">
                  <a:pos x="0" y="227"/>
                </a:cxn>
                <a:cxn ang="0">
                  <a:pos x="1" y="219"/>
                </a:cxn>
                <a:cxn ang="0">
                  <a:pos x="7" y="191"/>
                </a:cxn>
                <a:cxn ang="0">
                  <a:pos x="22" y="167"/>
                </a:cxn>
                <a:cxn ang="0">
                  <a:pos x="43" y="147"/>
                </a:cxn>
                <a:cxn ang="0">
                  <a:pos x="69" y="132"/>
                </a:cxn>
                <a:cxn ang="0">
                  <a:pos x="99" y="122"/>
                </a:cxn>
                <a:cxn ang="0">
                  <a:pos x="99" y="118"/>
                </a:cxn>
                <a:cxn ang="0">
                  <a:pos x="105" y="84"/>
                </a:cxn>
                <a:cxn ang="0">
                  <a:pos x="123" y="53"/>
                </a:cxn>
                <a:cxn ang="0">
                  <a:pos x="151" y="27"/>
                </a:cxn>
                <a:cxn ang="0">
                  <a:pos x="185" y="10"/>
                </a:cxn>
                <a:cxn ang="0">
                  <a:pos x="226" y="1"/>
                </a:cxn>
                <a:cxn ang="0">
                  <a:pos x="255" y="1"/>
                </a:cxn>
                <a:cxn ang="0">
                  <a:pos x="295" y="10"/>
                </a:cxn>
                <a:cxn ang="0">
                  <a:pos x="330" y="27"/>
                </a:cxn>
                <a:cxn ang="0">
                  <a:pos x="357" y="53"/>
                </a:cxn>
                <a:cxn ang="0">
                  <a:pos x="374" y="84"/>
                </a:cxn>
                <a:cxn ang="0">
                  <a:pos x="381" y="118"/>
                </a:cxn>
                <a:cxn ang="0">
                  <a:pos x="381" y="122"/>
                </a:cxn>
              </a:cxnLst>
              <a:rect l="0" t="0" r="r" b="b"/>
              <a:pathLst>
                <a:path w="480" h="336">
                  <a:moveTo>
                    <a:pt x="381" y="122"/>
                  </a:moveTo>
                  <a:lnTo>
                    <a:pt x="381" y="122"/>
                  </a:lnTo>
                  <a:lnTo>
                    <a:pt x="392" y="125"/>
                  </a:lnTo>
                  <a:lnTo>
                    <a:pt x="402" y="127"/>
                  </a:lnTo>
                  <a:lnTo>
                    <a:pt x="412" y="132"/>
                  </a:lnTo>
                  <a:lnTo>
                    <a:pt x="420" y="136"/>
                  </a:lnTo>
                  <a:lnTo>
                    <a:pt x="429" y="141"/>
                  </a:lnTo>
                  <a:lnTo>
                    <a:pt x="438" y="147"/>
                  </a:lnTo>
                  <a:lnTo>
                    <a:pt x="445" y="153"/>
                  </a:lnTo>
                  <a:lnTo>
                    <a:pt x="451" y="161"/>
                  </a:lnTo>
                  <a:lnTo>
                    <a:pt x="457" y="167"/>
                  </a:lnTo>
                  <a:lnTo>
                    <a:pt x="463" y="175"/>
                  </a:lnTo>
                  <a:lnTo>
                    <a:pt x="468" y="183"/>
                  </a:lnTo>
                  <a:lnTo>
                    <a:pt x="472" y="191"/>
                  </a:lnTo>
                  <a:lnTo>
                    <a:pt x="476" y="200"/>
                  </a:lnTo>
                  <a:lnTo>
                    <a:pt x="478" y="209"/>
                  </a:lnTo>
                  <a:lnTo>
                    <a:pt x="480" y="219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37"/>
                  </a:lnTo>
                  <a:lnTo>
                    <a:pt x="478" y="247"/>
                  </a:lnTo>
                  <a:lnTo>
                    <a:pt x="476" y="256"/>
                  </a:lnTo>
                  <a:lnTo>
                    <a:pt x="472" y="264"/>
                  </a:lnTo>
                  <a:lnTo>
                    <a:pt x="467" y="273"/>
                  </a:lnTo>
                  <a:lnTo>
                    <a:pt x="462" y="282"/>
                  </a:lnTo>
                  <a:lnTo>
                    <a:pt x="457" y="289"/>
                  </a:lnTo>
                  <a:lnTo>
                    <a:pt x="450" y="297"/>
                  </a:lnTo>
                  <a:lnTo>
                    <a:pt x="442" y="304"/>
                  </a:lnTo>
                  <a:lnTo>
                    <a:pt x="435" y="310"/>
                  </a:lnTo>
                  <a:lnTo>
                    <a:pt x="426" y="315"/>
                  </a:lnTo>
                  <a:lnTo>
                    <a:pt x="418" y="320"/>
                  </a:lnTo>
                  <a:lnTo>
                    <a:pt x="408" y="325"/>
                  </a:lnTo>
                  <a:lnTo>
                    <a:pt x="398" y="329"/>
                  </a:lnTo>
                  <a:lnTo>
                    <a:pt x="387" y="331"/>
                  </a:lnTo>
                  <a:lnTo>
                    <a:pt x="376" y="334"/>
                  </a:lnTo>
                  <a:lnTo>
                    <a:pt x="376" y="230"/>
                  </a:lnTo>
                  <a:lnTo>
                    <a:pt x="376" y="230"/>
                  </a:lnTo>
                  <a:lnTo>
                    <a:pt x="376" y="220"/>
                  </a:lnTo>
                  <a:lnTo>
                    <a:pt x="372" y="211"/>
                  </a:lnTo>
                  <a:lnTo>
                    <a:pt x="368" y="203"/>
                  </a:lnTo>
                  <a:lnTo>
                    <a:pt x="362" y="195"/>
                  </a:lnTo>
                  <a:lnTo>
                    <a:pt x="362" y="195"/>
                  </a:lnTo>
                  <a:lnTo>
                    <a:pt x="355" y="190"/>
                  </a:lnTo>
                  <a:lnTo>
                    <a:pt x="347" y="185"/>
                  </a:lnTo>
                  <a:lnTo>
                    <a:pt x="337" y="183"/>
                  </a:lnTo>
                  <a:lnTo>
                    <a:pt x="329" y="182"/>
                  </a:lnTo>
                  <a:lnTo>
                    <a:pt x="329" y="182"/>
                  </a:lnTo>
                  <a:lnTo>
                    <a:pt x="319" y="183"/>
                  </a:lnTo>
                  <a:lnTo>
                    <a:pt x="309" y="185"/>
                  </a:lnTo>
                  <a:lnTo>
                    <a:pt x="301" y="190"/>
                  </a:lnTo>
                  <a:lnTo>
                    <a:pt x="294" y="195"/>
                  </a:lnTo>
                  <a:lnTo>
                    <a:pt x="294" y="195"/>
                  </a:lnTo>
                  <a:lnTo>
                    <a:pt x="288" y="203"/>
                  </a:lnTo>
                  <a:lnTo>
                    <a:pt x="284" y="211"/>
                  </a:lnTo>
                  <a:lnTo>
                    <a:pt x="280" y="220"/>
                  </a:lnTo>
                  <a:lnTo>
                    <a:pt x="280" y="230"/>
                  </a:lnTo>
                  <a:lnTo>
                    <a:pt x="280" y="336"/>
                  </a:lnTo>
                  <a:lnTo>
                    <a:pt x="210" y="336"/>
                  </a:lnTo>
                  <a:lnTo>
                    <a:pt x="210" y="315"/>
                  </a:lnTo>
                  <a:lnTo>
                    <a:pt x="235" y="315"/>
                  </a:lnTo>
                  <a:lnTo>
                    <a:pt x="235" y="315"/>
                  </a:lnTo>
                  <a:lnTo>
                    <a:pt x="246" y="313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9" y="306"/>
                  </a:lnTo>
                  <a:lnTo>
                    <a:pt x="263" y="303"/>
                  </a:lnTo>
                  <a:lnTo>
                    <a:pt x="266" y="299"/>
                  </a:lnTo>
                  <a:lnTo>
                    <a:pt x="268" y="295"/>
                  </a:lnTo>
                  <a:lnTo>
                    <a:pt x="268" y="295"/>
                  </a:lnTo>
                  <a:lnTo>
                    <a:pt x="269" y="285"/>
                  </a:lnTo>
                  <a:lnTo>
                    <a:pt x="268" y="277"/>
                  </a:lnTo>
                  <a:lnTo>
                    <a:pt x="268" y="277"/>
                  </a:lnTo>
                  <a:lnTo>
                    <a:pt x="264" y="268"/>
                  </a:lnTo>
                  <a:lnTo>
                    <a:pt x="258" y="259"/>
                  </a:lnTo>
                  <a:lnTo>
                    <a:pt x="195" y="198"/>
                  </a:lnTo>
                  <a:lnTo>
                    <a:pt x="195" y="198"/>
                  </a:lnTo>
                  <a:lnTo>
                    <a:pt x="188" y="190"/>
                  </a:lnTo>
                  <a:lnTo>
                    <a:pt x="179" y="185"/>
                  </a:lnTo>
                  <a:lnTo>
                    <a:pt x="170" y="183"/>
                  </a:lnTo>
                  <a:lnTo>
                    <a:pt x="162" y="182"/>
                  </a:lnTo>
                  <a:lnTo>
                    <a:pt x="162" y="182"/>
                  </a:lnTo>
                  <a:lnTo>
                    <a:pt x="152" y="183"/>
                  </a:lnTo>
                  <a:lnTo>
                    <a:pt x="143" y="185"/>
                  </a:lnTo>
                  <a:lnTo>
                    <a:pt x="136" y="190"/>
                  </a:lnTo>
                  <a:lnTo>
                    <a:pt x="127" y="198"/>
                  </a:lnTo>
                  <a:lnTo>
                    <a:pt x="65" y="259"/>
                  </a:lnTo>
                  <a:lnTo>
                    <a:pt x="65" y="259"/>
                  </a:lnTo>
                  <a:lnTo>
                    <a:pt x="58" y="26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3" y="287"/>
                  </a:lnTo>
                  <a:lnTo>
                    <a:pt x="54" y="295"/>
                  </a:lnTo>
                  <a:lnTo>
                    <a:pt x="54" y="295"/>
                  </a:lnTo>
                  <a:lnTo>
                    <a:pt x="57" y="300"/>
                  </a:lnTo>
                  <a:lnTo>
                    <a:pt x="59" y="304"/>
                  </a:lnTo>
                  <a:lnTo>
                    <a:pt x="63" y="306"/>
                  </a:lnTo>
                  <a:lnTo>
                    <a:pt x="67" y="310"/>
                  </a:lnTo>
                  <a:lnTo>
                    <a:pt x="67" y="310"/>
                  </a:lnTo>
                  <a:lnTo>
                    <a:pt x="75" y="314"/>
                  </a:lnTo>
                  <a:lnTo>
                    <a:pt x="85" y="315"/>
                  </a:lnTo>
                  <a:lnTo>
                    <a:pt x="114" y="315"/>
                  </a:lnTo>
                  <a:lnTo>
                    <a:pt x="114" y="335"/>
                  </a:lnTo>
                  <a:lnTo>
                    <a:pt x="114" y="335"/>
                  </a:lnTo>
                  <a:lnTo>
                    <a:pt x="101" y="334"/>
                  </a:lnTo>
                  <a:lnTo>
                    <a:pt x="90" y="331"/>
                  </a:lnTo>
                  <a:lnTo>
                    <a:pt x="79" y="327"/>
                  </a:lnTo>
                  <a:lnTo>
                    <a:pt x="69" y="324"/>
                  </a:lnTo>
                  <a:lnTo>
                    <a:pt x="59" y="319"/>
                  </a:lnTo>
                  <a:lnTo>
                    <a:pt x="49" y="313"/>
                  </a:lnTo>
                  <a:lnTo>
                    <a:pt x="41" y="306"/>
                  </a:lnTo>
                  <a:lnTo>
                    <a:pt x="33" y="300"/>
                  </a:lnTo>
                  <a:lnTo>
                    <a:pt x="26" y="292"/>
                  </a:lnTo>
                  <a:lnTo>
                    <a:pt x="20" y="284"/>
                  </a:lnTo>
                  <a:lnTo>
                    <a:pt x="13" y="275"/>
                  </a:lnTo>
                  <a:lnTo>
                    <a:pt x="8" y="267"/>
                  </a:lnTo>
                  <a:lnTo>
                    <a:pt x="5" y="257"/>
                  </a:lnTo>
                  <a:lnTo>
                    <a:pt x="2" y="248"/>
                  </a:lnTo>
                  <a:lnTo>
                    <a:pt x="1" y="23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19"/>
                  </a:lnTo>
                  <a:lnTo>
                    <a:pt x="2" y="209"/>
                  </a:lnTo>
                  <a:lnTo>
                    <a:pt x="5" y="200"/>
                  </a:lnTo>
                  <a:lnTo>
                    <a:pt x="7" y="191"/>
                  </a:lnTo>
                  <a:lnTo>
                    <a:pt x="12" y="183"/>
                  </a:lnTo>
                  <a:lnTo>
                    <a:pt x="16" y="175"/>
                  </a:lnTo>
                  <a:lnTo>
                    <a:pt x="22" y="167"/>
                  </a:lnTo>
                  <a:lnTo>
                    <a:pt x="28" y="161"/>
                  </a:lnTo>
                  <a:lnTo>
                    <a:pt x="36" y="153"/>
                  </a:lnTo>
                  <a:lnTo>
                    <a:pt x="43" y="147"/>
                  </a:lnTo>
                  <a:lnTo>
                    <a:pt x="50" y="141"/>
                  </a:lnTo>
                  <a:lnTo>
                    <a:pt x="59" y="136"/>
                  </a:lnTo>
                  <a:lnTo>
                    <a:pt x="69" y="132"/>
                  </a:lnTo>
                  <a:lnTo>
                    <a:pt x="79" y="127"/>
                  </a:lnTo>
                  <a:lnTo>
                    <a:pt x="89" y="125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100" y="107"/>
                  </a:lnTo>
                  <a:lnTo>
                    <a:pt x="101" y="95"/>
                  </a:lnTo>
                  <a:lnTo>
                    <a:pt x="105" y="84"/>
                  </a:lnTo>
                  <a:lnTo>
                    <a:pt x="110" y="73"/>
                  </a:lnTo>
                  <a:lnTo>
                    <a:pt x="116" y="63"/>
                  </a:lnTo>
                  <a:lnTo>
                    <a:pt x="123" y="53"/>
                  </a:lnTo>
                  <a:lnTo>
                    <a:pt x="131" y="43"/>
                  </a:lnTo>
                  <a:lnTo>
                    <a:pt x="141" y="36"/>
                  </a:lnTo>
                  <a:lnTo>
                    <a:pt x="151" y="27"/>
                  </a:lnTo>
                  <a:lnTo>
                    <a:pt x="161" y="21"/>
                  </a:lnTo>
                  <a:lnTo>
                    <a:pt x="173" y="15"/>
                  </a:lnTo>
                  <a:lnTo>
                    <a:pt x="185" y="10"/>
                  </a:lnTo>
                  <a:lnTo>
                    <a:pt x="198" y="6"/>
                  </a:lnTo>
                  <a:lnTo>
                    <a:pt x="211" y="2"/>
                  </a:lnTo>
                  <a:lnTo>
                    <a:pt x="226" y="1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55" y="1"/>
                  </a:lnTo>
                  <a:lnTo>
                    <a:pt x="268" y="2"/>
                  </a:lnTo>
                  <a:lnTo>
                    <a:pt x="282" y="6"/>
                  </a:lnTo>
                  <a:lnTo>
                    <a:pt x="295" y="10"/>
                  </a:lnTo>
                  <a:lnTo>
                    <a:pt x="308" y="15"/>
                  </a:lnTo>
                  <a:lnTo>
                    <a:pt x="319" y="21"/>
                  </a:lnTo>
                  <a:lnTo>
                    <a:pt x="330" y="27"/>
                  </a:lnTo>
                  <a:lnTo>
                    <a:pt x="340" y="36"/>
                  </a:lnTo>
                  <a:lnTo>
                    <a:pt x="348" y="43"/>
                  </a:lnTo>
                  <a:lnTo>
                    <a:pt x="357" y="53"/>
                  </a:lnTo>
                  <a:lnTo>
                    <a:pt x="365" y="63"/>
                  </a:lnTo>
                  <a:lnTo>
                    <a:pt x="369" y="73"/>
                  </a:lnTo>
                  <a:lnTo>
                    <a:pt x="374" y="84"/>
                  </a:lnTo>
                  <a:lnTo>
                    <a:pt x="378" y="95"/>
                  </a:lnTo>
                  <a:lnTo>
                    <a:pt x="381" y="107"/>
                  </a:lnTo>
                  <a:lnTo>
                    <a:pt x="381" y="118"/>
                  </a:lnTo>
                  <a:lnTo>
                    <a:pt x="381" y="118"/>
                  </a:lnTo>
                  <a:lnTo>
                    <a:pt x="381" y="122"/>
                  </a:lnTo>
                  <a:lnTo>
                    <a:pt x="381" y="1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07335">
                <a:defRPr/>
              </a:pPr>
              <a:endParaRPr 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="" xmlns:a16="http://schemas.microsoft.com/office/drawing/2014/main" id="{A785421E-8417-457F-8846-B1A757DAE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613" y="2411404"/>
              <a:ext cx="147638" cy="207963"/>
            </a:xfrm>
            <a:custGeom>
              <a:avLst/>
              <a:gdLst/>
              <a:ahLst/>
              <a:cxnLst>
                <a:cxn ang="0">
                  <a:pos x="126" y="162"/>
                </a:cxn>
                <a:cxn ang="0">
                  <a:pos x="126" y="32"/>
                </a:cxn>
                <a:cxn ang="0">
                  <a:pos x="126" y="32"/>
                </a:cxn>
                <a:cxn ang="0">
                  <a:pos x="125" y="26"/>
                </a:cxn>
                <a:cxn ang="0">
                  <a:pos x="123" y="19"/>
                </a:cxn>
                <a:cxn ang="0">
                  <a:pos x="120" y="13"/>
                </a:cxn>
                <a:cxn ang="0">
                  <a:pos x="116" y="8"/>
                </a:cxn>
                <a:cxn ang="0">
                  <a:pos x="111" y="5"/>
                </a:cxn>
                <a:cxn ang="0">
                  <a:pos x="106" y="2"/>
                </a:cxn>
                <a:cxn ang="0">
                  <a:pos x="100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86" y="0"/>
                </a:cxn>
                <a:cxn ang="0">
                  <a:pos x="80" y="2"/>
                </a:cxn>
                <a:cxn ang="0">
                  <a:pos x="75" y="5"/>
                </a:cxn>
                <a:cxn ang="0">
                  <a:pos x="70" y="8"/>
                </a:cxn>
                <a:cxn ang="0">
                  <a:pos x="66" y="13"/>
                </a:cxn>
                <a:cxn ang="0">
                  <a:pos x="64" y="19"/>
                </a:cxn>
                <a:cxn ang="0">
                  <a:pos x="62" y="26"/>
                </a:cxn>
                <a:cxn ang="0">
                  <a:pos x="62" y="32"/>
                </a:cxn>
                <a:cxn ang="0">
                  <a:pos x="62" y="162"/>
                </a:cxn>
                <a:cxn ang="0">
                  <a:pos x="17" y="162"/>
                </a:cxn>
                <a:cxn ang="0">
                  <a:pos x="17" y="162"/>
                </a:cxn>
                <a:cxn ang="0">
                  <a:pos x="11" y="162"/>
                </a:cxn>
                <a:cxn ang="0">
                  <a:pos x="6" y="164"/>
                </a:cxn>
                <a:cxn ang="0">
                  <a:pos x="2" y="167"/>
                </a:cxn>
                <a:cxn ang="0">
                  <a:pos x="1" y="170"/>
                </a:cxn>
                <a:cxn ang="0">
                  <a:pos x="0" y="175"/>
                </a:cxn>
                <a:cxn ang="0">
                  <a:pos x="1" y="179"/>
                </a:cxn>
                <a:cxn ang="0">
                  <a:pos x="3" y="184"/>
                </a:cxn>
                <a:cxn ang="0">
                  <a:pos x="7" y="189"/>
                </a:cxn>
                <a:cxn ang="0">
                  <a:pos x="70" y="251"/>
                </a:cxn>
                <a:cxn ang="0">
                  <a:pos x="70" y="251"/>
                </a:cxn>
                <a:cxn ang="0">
                  <a:pos x="76" y="256"/>
                </a:cxn>
                <a:cxn ang="0">
                  <a:pos x="81" y="259"/>
                </a:cxn>
                <a:cxn ang="0">
                  <a:pos x="88" y="262"/>
                </a:cxn>
                <a:cxn ang="0">
                  <a:pos x="92" y="263"/>
                </a:cxn>
                <a:cxn ang="0">
                  <a:pos x="99" y="262"/>
                </a:cxn>
                <a:cxn ang="0">
                  <a:pos x="105" y="259"/>
                </a:cxn>
                <a:cxn ang="0">
                  <a:pos x="110" y="256"/>
                </a:cxn>
                <a:cxn ang="0">
                  <a:pos x="116" y="251"/>
                </a:cxn>
                <a:cxn ang="0">
                  <a:pos x="179" y="189"/>
                </a:cxn>
                <a:cxn ang="0">
                  <a:pos x="179" y="189"/>
                </a:cxn>
                <a:cxn ang="0">
                  <a:pos x="183" y="185"/>
                </a:cxn>
                <a:cxn ang="0">
                  <a:pos x="184" y="180"/>
                </a:cxn>
                <a:cxn ang="0">
                  <a:pos x="185" y="175"/>
                </a:cxn>
                <a:cxn ang="0">
                  <a:pos x="185" y="171"/>
                </a:cxn>
                <a:cxn ang="0">
                  <a:pos x="183" y="168"/>
                </a:cxn>
                <a:cxn ang="0">
                  <a:pos x="179" y="164"/>
                </a:cxn>
                <a:cxn ang="0">
                  <a:pos x="173" y="162"/>
                </a:cxn>
                <a:cxn ang="0">
                  <a:pos x="165" y="162"/>
                </a:cxn>
                <a:cxn ang="0">
                  <a:pos x="126" y="162"/>
                </a:cxn>
              </a:cxnLst>
              <a:rect l="0" t="0" r="r" b="b"/>
              <a:pathLst>
                <a:path w="185" h="263">
                  <a:moveTo>
                    <a:pt x="126" y="162"/>
                  </a:moveTo>
                  <a:lnTo>
                    <a:pt x="126" y="32"/>
                  </a:lnTo>
                  <a:lnTo>
                    <a:pt x="126" y="32"/>
                  </a:lnTo>
                  <a:lnTo>
                    <a:pt x="125" y="26"/>
                  </a:lnTo>
                  <a:lnTo>
                    <a:pt x="123" y="19"/>
                  </a:lnTo>
                  <a:lnTo>
                    <a:pt x="120" y="13"/>
                  </a:lnTo>
                  <a:lnTo>
                    <a:pt x="116" y="8"/>
                  </a:lnTo>
                  <a:lnTo>
                    <a:pt x="111" y="5"/>
                  </a:lnTo>
                  <a:lnTo>
                    <a:pt x="106" y="2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86" y="0"/>
                  </a:lnTo>
                  <a:lnTo>
                    <a:pt x="80" y="2"/>
                  </a:lnTo>
                  <a:lnTo>
                    <a:pt x="75" y="5"/>
                  </a:lnTo>
                  <a:lnTo>
                    <a:pt x="70" y="8"/>
                  </a:lnTo>
                  <a:lnTo>
                    <a:pt x="66" y="13"/>
                  </a:lnTo>
                  <a:lnTo>
                    <a:pt x="64" y="19"/>
                  </a:lnTo>
                  <a:lnTo>
                    <a:pt x="62" y="26"/>
                  </a:lnTo>
                  <a:lnTo>
                    <a:pt x="62" y="32"/>
                  </a:lnTo>
                  <a:lnTo>
                    <a:pt x="62" y="162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11" y="162"/>
                  </a:lnTo>
                  <a:lnTo>
                    <a:pt x="6" y="164"/>
                  </a:lnTo>
                  <a:lnTo>
                    <a:pt x="2" y="167"/>
                  </a:lnTo>
                  <a:lnTo>
                    <a:pt x="1" y="170"/>
                  </a:lnTo>
                  <a:lnTo>
                    <a:pt x="0" y="175"/>
                  </a:lnTo>
                  <a:lnTo>
                    <a:pt x="1" y="179"/>
                  </a:lnTo>
                  <a:lnTo>
                    <a:pt x="3" y="184"/>
                  </a:lnTo>
                  <a:lnTo>
                    <a:pt x="7" y="189"/>
                  </a:lnTo>
                  <a:lnTo>
                    <a:pt x="70" y="251"/>
                  </a:lnTo>
                  <a:lnTo>
                    <a:pt x="70" y="251"/>
                  </a:lnTo>
                  <a:lnTo>
                    <a:pt x="76" y="256"/>
                  </a:lnTo>
                  <a:lnTo>
                    <a:pt x="81" y="259"/>
                  </a:lnTo>
                  <a:lnTo>
                    <a:pt x="88" y="262"/>
                  </a:lnTo>
                  <a:lnTo>
                    <a:pt x="92" y="263"/>
                  </a:lnTo>
                  <a:lnTo>
                    <a:pt x="99" y="262"/>
                  </a:lnTo>
                  <a:lnTo>
                    <a:pt x="105" y="259"/>
                  </a:lnTo>
                  <a:lnTo>
                    <a:pt x="110" y="256"/>
                  </a:lnTo>
                  <a:lnTo>
                    <a:pt x="116" y="251"/>
                  </a:lnTo>
                  <a:lnTo>
                    <a:pt x="179" y="189"/>
                  </a:lnTo>
                  <a:lnTo>
                    <a:pt x="179" y="189"/>
                  </a:lnTo>
                  <a:lnTo>
                    <a:pt x="183" y="185"/>
                  </a:lnTo>
                  <a:lnTo>
                    <a:pt x="184" y="180"/>
                  </a:lnTo>
                  <a:lnTo>
                    <a:pt x="185" y="175"/>
                  </a:lnTo>
                  <a:lnTo>
                    <a:pt x="185" y="171"/>
                  </a:lnTo>
                  <a:lnTo>
                    <a:pt x="183" y="168"/>
                  </a:lnTo>
                  <a:lnTo>
                    <a:pt x="179" y="164"/>
                  </a:lnTo>
                  <a:lnTo>
                    <a:pt x="173" y="162"/>
                  </a:lnTo>
                  <a:lnTo>
                    <a:pt x="165" y="162"/>
                  </a:lnTo>
                  <a:lnTo>
                    <a:pt x="126" y="1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07335">
                <a:defRPr/>
              </a:pPr>
              <a:endParaRPr 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KSO_Shape">
            <a:extLst>
              <a:ext uri="{FF2B5EF4-FFF2-40B4-BE49-F238E27FC236}">
                <a16:creationId xmlns="" xmlns:a16="http://schemas.microsoft.com/office/drawing/2014/main" id="{C2A49B81-CC2B-40CF-B1B2-D51EE9093315}"/>
              </a:ext>
            </a:extLst>
          </p:cNvPr>
          <p:cNvSpPr>
            <a:spLocks/>
          </p:cNvSpPr>
          <p:nvPr/>
        </p:nvSpPr>
        <p:spPr bwMode="auto">
          <a:xfrm>
            <a:off x="2308022" y="2485079"/>
            <a:ext cx="611738" cy="456033"/>
          </a:xfrm>
          <a:custGeom>
            <a:avLst/>
            <a:gdLst>
              <a:gd name="T0" fmla="*/ 272525 w 3323"/>
              <a:gd name="T1" fmla="*/ 106820 h 2908"/>
              <a:gd name="T2" fmla="*/ 1551711 w 3323"/>
              <a:gd name="T3" fmla="*/ 979270 h 2908"/>
              <a:gd name="T4" fmla="*/ 1658446 w 3323"/>
              <a:gd name="T5" fmla="*/ 978728 h 2908"/>
              <a:gd name="T6" fmla="*/ 1551711 w 3323"/>
              <a:gd name="T7" fmla="*/ 0 h 2908"/>
              <a:gd name="T8" fmla="*/ 165790 w 3323"/>
              <a:gd name="T9" fmla="*/ 106820 h 2908"/>
              <a:gd name="T10" fmla="*/ 249227 w 3323"/>
              <a:gd name="T11" fmla="*/ 690803 h 2908"/>
              <a:gd name="T12" fmla="*/ 1462856 w 3323"/>
              <a:gd name="T13" fmla="*/ 960292 h 2908"/>
              <a:gd name="T14" fmla="*/ 1515953 w 3323"/>
              <a:gd name="T15" fmla="*/ 142607 h 2908"/>
              <a:gd name="T16" fmla="*/ 307742 w 3323"/>
              <a:gd name="T17" fmla="*/ 666402 h 2908"/>
              <a:gd name="T18" fmla="*/ 307742 w 3323"/>
              <a:gd name="T19" fmla="*/ 1029697 h 2908"/>
              <a:gd name="T20" fmla="*/ 1232050 w 3323"/>
              <a:gd name="T21" fmla="*/ 1031324 h 2908"/>
              <a:gd name="T22" fmla="*/ 1320363 w 3323"/>
              <a:gd name="T23" fmla="*/ 676163 h 2908"/>
              <a:gd name="T24" fmla="*/ 1409760 w 3323"/>
              <a:gd name="T25" fmla="*/ 978728 h 2908"/>
              <a:gd name="T26" fmla="*/ 698920 w 3323"/>
              <a:gd name="T27" fmla="*/ 854015 h 2908"/>
              <a:gd name="T28" fmla="*/ 556427 w 3323"/>
              <a:gd name="T29" fmla="*/ 711408 h 2908"/>
              <a:gd name="T30" fmla="*/ 698920 w 3323"/>
              <a:gd name="T31" fmla="*/ 854015 h 2908"/>
              <a:gd name="T32" fmla="*/ 556427 w 3323"/>
              <a:gd name="T33" fmla="*/ 640375 h 2908"/>
              <a:gd name="T34" fmla="*/ 698920 w 3323"/>
              <a:gd name="T35" fmla="*/ 498311 h 2908"/>
              <a:gd name="T36" fmla="*/ 698920 w 3323"/>
              <a:gd name="T37" fmla="*/ 426736 h 2908"/>
              <a:gd name="T38" fmla="*/ 556427 w 3323"/>
              <a:gd name="T39" fmla="*/ 284672 h 2908"/>
              <a:gd name="T40" fmla="*/ 698920 w 3323"/>
              <a:gd name="T41" fmla="*/ 426736 h 2908"/>
              <a:gd name="T42" fmla="*/ 1232050 w 3323"/>
              <a:gd name="T43" fmla="*/ 1173931 h 2908"/>
              <a:gd name="T44" fmla="*/ 306658 w 3323"/>
              <a:gd name="T45" fmla="*/ 1067111 h 2908"/>
              <a:gd name="T46" fmla="*/ 1747301 w 3323"/>
              <a:gd name="T47" fmla="*/ 1102899 h 2908"/>
              <a:gd name="T48" fmla="*/ 1693663 w 3323"/>
              <a:gd name="T49" fmla="*/ 1209176 h 2908"/>
              <a:gd name="T50" fmla="*/ 1658446 w 3323"/>
              <a:gd name="T51" fmla="*/ 1120250 h 2908"/>
              <a:gd name="T52" fmla="*/ 1551711 w 3323"/>
              <a:gd name="T53" fmla="*/ 1120250 h 2908"/>
              <a:gd name="T54" fmla="*/ 1515953 w 3323"/>
              <a:gd name="T55" fmla="*/ 1209176 h 2908"/>
              <a:gd name="T56" fmla="*/ 1462856 w 3323"/>
              <a:gd name="T57" fmla="*/ 1031324 h 2908"/>
              <a:gd name="T58" fmla="*/ 1409760 w 3323"/>
              <a:gd name="T59" fmla="*/ 1209176 h 2908"/>
              <a:gd name="T60" fmla="*/ 1374001 w 3323"/>
              <a:gd name="T61" fmla="*/ 800334 h 2908"/>
              <a:gd name="T62" fmla="*/ 1267267 w 3323"/>
              <a:gd name="T63" fmla="*/ 800334 h 2908"/>
              <a:gd name="T64" fmla="*/ 1123149 w 3323"/>
              <a:gd name="T65" fmla="*/ 1209176 h 2908"/>
              <a:gd name="T66" fmla="*/ 1800397 w 3323"/>
              <a:gd name="T67" fmla="*/ 1529635 h 2908"/>
              <a:gd name="T68" fmla="*/ 1747301 w 3323"/>
              <a:gd name="T69" fmla="*/ 1102899 h 2908"/>
              <a:gd name="T70" fmla="*/ 352169 w 3323"/>
              <a:gd name="T71" fmla="*/ 854015 h 2908"/>
              <a:gd name="T72" fmla="*/ 59056 w 3323"/>
              <a:gd name="T73" fmla="*/ 1055182 h 2908"/>
              <a:gd name="T74" fmla="*/ 387928 w 3323"/>
              <a:gd name="T75" fmla="*/ 1526381 h 2908"/>
              <a:gd name="T76" fmla="*/ 731428 w 3323"/>
              <a:gd name="T77" fmla="*/ 1286173 h 2908"/>
              <a:gd name="T78" fmla="*/ 287695 w 3323"/>
              <a:gd name="T79" fmla="*/ 1209176 h 290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323" h="2908">
                <a:moveTo>
                  <a:pt x="503" y="1245"/>
                </a:moveTo>
                <a:cubicBezTo>
                  <a:pt x="503" y="197"/>
                  <a:pt x="503" y="197"/>
                  <a:pt x="503" y="197"/>
                </a:cubicBezTo>
                <a:cubicBezTo>
                  <a:pt x="2864" y="197"/>
                  <a:pt x="2864" y="197"/>
                  <a:pt x="2864" y="197"/>
                </a:cubicBezTo>
                <a:cubicBezTo>
                  <a:pt x="2864" y="1806"/>
                  <a:pt x="2864" y="1806"/>
                  <a:pt x="2864" y="1806"/>
                </a:cubicBezTo>
                <a:cubicBezTo>
                  <a:pt x="2891" y="1784"/>
                  <a:pt x="2925" y="1771"/>
                  <a:pt x="2962" y="1771"/>
                </a:cubicBezTo>
                <a:cubicBezTo>
                  <a:pt x="2999" y="1771"/>
                  <a:pt x="3033" y="1784"/>
                  <a:pt x="3061" y="1805"/>
                </a:cubicBezTo>
                <a:cubicBezTo>
                  <a:pt x="3061" y="197"/>
                  <a:pt x="3061" y="197"/>
                  <a:pt x="3061" y="197"/>
                </a:cubicBezTo>
                <a:cubicBezTo>
                  <a:pt x="3061" y="88"/>
                  <a:pt x="2972" y="0"/>
                  <a:pt x="2864" y="0"/>
                </a:cubicBezTo>
                <a:cubicBezTo>
                  <a:pt x="503" y="0"/>
                  <a:pt x="503" y="0"/>
                  <a:pt x="503" y="0"/>
                </a:cubicBezTo>
                <a:cubicBezTo>
                  <a:pt x="394" y="0"/>
                  <a:pt x="306" y="88"/>
                  <a:pt x="306" y="197"/>
                </a:cubicBezTo>
                <a:cubicBezTo>
                  <a:pt x="306" y="1476"/>
                  <a:pt x="306" y="1476"/>
                  <a:pt x="306" y="1476"/>
                </a:cubicBezTo>
                <a:cubicBezTo>
                  <a:pt x="374" y="1385"/>
                  <a:pt x="433" y="1308"/>
                  <a:pt x="460" y="1274"/>
                </a:cubicBezTo>
                <a:cubicBezTo>
                  <a:pt x="470" y="1261"/>
                  <a:pt x="485" y="1252"/>
                  <a:pt x="503" y="1245"/>
                </a:cubicBezTo>
                <a:close/>
                <a:moveTo>
                  <a:pt x="2700" y="1771"/>
                </a:moveTo>
                <a:cubicBezTo>
                  <a:pt x="2737" y="1771"/>
                  <a:pt x="2771" y="1784"/>
                  <a:pt x="2798" y="1806"/>
                </a:cubicBezTo>
                <a:cubicBezTo>
                  <a:pt x="2798" y="263"/>
                  <a:pt x="2798" y="263"/>
                  <a:pt x="2798" y="263"/>
                </a:cubicBezTo>
                <a:cubicBezTo>
                  <a:pt x="568" y="263"/>
                  <a:pt x="568" y="263"/>
                  <a:pt x="568" y="263"/>
                </a:cubicBezTo>
                <a:cubicBezTo>
                  <a:pt x="568" y="1229"/>
                  <a:pt x="568" y="1229"/>
                  <a:pt x="568" y="1229"/>
                </a:cubicBezTo>
                <a:cubicBezTo>
                  <a:pt x="721" y="1217"/>
                  <a:pt x="946" y="1330"/>
                  <a:pt x="804" y="1589"/>
                </a:cubicBezTo>
                <a:cubicBezTo>
                  <a:pt x="859" y="1556"/>
                  <a:pt x="717" y="1727"/>
                  <a:pt x="568" y="1899"/>
                </a:cubicBezTo>
                <a:cubicBezTo>
                  <a:pt x="568" y="1902"/>
                  <a:pt x="568" y="1902"/>
                  <a:pt x="568" y="1902"/>
                </a:cubicBezTo>
                <a:cubicBezTo>
                  <a:pt x="2274" y="1902"/>
                  <a:pt x="2274" y="1902"/>
                  <a:pt x="2274" y="1902"/>
                </a:cubicBezTo>
                <a:cubicBezTo>
                  <a:pt x="2274" y="1411"/>
                  <a:pt x="2274" y="1411"/>
                  <a:pt x="2274" y="1411"/>
                </a:cubicBezTo>
                <a:cubicBezTo>
                  <a:pt x="2274" y="1320"/>
                  <a:pt x="2347" y="1247"/>
                  <a:pt x="2437" y="1247"/>
                </a:cubicBezTo>
                <a:cubicBezTo>
                  <a:pt x="2528" y="1247"/>
                  <a:pt x="2602" y="1320"/>
                  <a:pt x="2602" y="1411"/>
                </a:cubicBezTo>
                <a:cubicBezTo>
                  <a:pt x="2602" y="1805"/>
                  <a:pt x="2602" y="1805"/>
                  <a:pt x="2602" y="1805"/>
                </a:cubicBezTo>
                <a:cubicBezTo>
                  <a:pt x="2629" y="1784"/>
                  <a:pt x="2663" y="1771"/>
                  <a:pt x="2700" y="1771"/>
                </a:cubicBezTo>
                <a:close/>
                <a:moveTo>
                  <a:pt x="1290" y="1575"/>
                </a:moveTo>
                <a:cubicBezTo>
                  <a:pt x="1027" y="1575"/>
                  <a:pt x="1027" y="1575"/>
                  <a:pt x="1027" y="1575"/>
                </a:cubicBezTo>
                <a:cubicBezTo>
                  <a:pt x="1027" y="1312"/>
                  <a:pt x="1027" y="1312"/>
                  <a:pt x="1027" y="1312"/>
                </a:cubicBezTo>
                <a:cubicBezTo>
                  <a:pt x="1290" y="1312"/>
                  <a:pt x="1290" y="1312"/>
                  <a:pt x="1290" y="1312"/>
                </a:cubicBezTo>
                <a:lnTo>
                  <a:pt x="1290" y="1575"/>
                </a:lnTo>
                <a:close/>
                <a:moveTo>
                  <a:pt x="1290" y="1181"/>
                </a:moveTo>
                <a:cubicBezTo>
                  <a:pt x="1027" y="1181"/>
                  <a:pt x="1027" y="1181"/>
                  <a:pt x="1027" y="1181"/>
                </a:cubicBezTo>
                <a:cubicBezTo>
                  <a:pt x="1027" y="919"/>
                  <a:pt x="1027" y="919"/>
                  <a:pt x="1027" y="919"/>
                </a:cubicBezTo>
                <a:cubicBezTo>
                  <a:pt x="1290" y="919"/>
                  <a:pt x="1290" y="919"/>
                  <a:pt x="1290" y="919"/>
                </a:cubicBezTo>
                <a:lnTo>
                  <a:pt x="1290" y="1181"/>
                </a:lnTo>
                <a:close/>
                <a:moveTo>
                  <a:pt x="1290" y="787"/>
                </a:moveTo>
                <a:cubicBezTo>
                  <a:pt x="1027" y="787"/>
                  <a:pt x="1027" y="787"/>
                  <a:pt x="1027" y="787"/>
                </a:cubicBezTo>
                <a:cubicBezTo>
                  <a:pt x="1027" y="525"/>
                  <a:pt x="1027" y="525"/>
                  <a:pt x="1027" y="525"/>
                </a:cubicBezTo>
                <a:cubicBezTo>
                  <a:pt x="1290" y="525"/>
                  <a:pt x="1290" y="525"/>
                  <a:pt x="1290" y="525"/>
                </a:cubicBezTo>
                <a:lnTo>
                  <a:pt x="1290" y="787"/>
                </a:lnTo>
                <a:close/>
                <a:moveTo>
                  <a:pt x="566" y="2165"/>
                </a:moveTo>
                <a:cubicBezTo>
                  <a:pt x="2274" y="2165"/>
                  <a:pt x="2274" y="2165"/>
                  <a:pt x="2274" y="2165"/>
                </a:cubicBezTo>
                <a:cubicBezTo>
                  <a:pt x="2274" y="1968"/>
                  <a:pt x="2274" y="1968"/>
                  <a:pt x="2274" y="1968"/>
                </a:cubicBezTo>
                <a:cubicBezTo>
                  <a:pt x="566" y="1968"/>
                  <a:pt x="566" y="1968"/>
                  <a:pt x="566" y="1968"/>
                </a:cubicBezTo>
                <a:cubicBezTo>
                  <a:pt x="566" y="2105"/>
                  <a:pt x="566" y="2062"/>
                  <a:pt x="566" y="2165"/>
                </a:cubicBezTo>
                <a:close/>
                <a:moveTo>
                  <a:pt x="3225" y="2034"/>
                </a:moveTo>
                <a:cubicBezTo>
                  <a:pt x="3170" y="2034"/>
                  <a:pt x="3126" y="2078"/>
                  <a:pt x="3126" y="2132"/>
                </a:cubicBezTo>
                <a:cubicBezTo>
                  <a:pt x="3126" y="2230"/>
                  <a:pt x="3126" y="2230"/>
                  <a:pt x="3126" y="2230"/>
                </a:cubicBezTo>
                <a:cubicBezTo>
                  <a:pt x="3061" y="2230"/>
                  <a:pt x="3061" y="2230"/>
                  <a:pt x="3061" y="2230"/>
                </a:cubicBezTo>
                <a:cubicBezTo>
                  <a:pt x="3061" y="2066"/>
                  <a:pt x="3061" y="2066"/>
                  <a:pt x="3061" y="2066"/>
                </a:cubicBezTo>
                <a:cubicBezTo>
                  <a:pt x="3061" y="2012"/>
                  <a:pt x="3017" y="1968"/>
                  <a:pt x="2962" y="1968"/>
                </a:cubicBezTo>
                <a:cubicBezTo>
                  <a:pt x="2908" y="1968"/>
                  <a:pt x="2864" y="2012"/>
                  <a:pt x="2864" y="2066"/>
                </a:cubicBezTo>
                <a:cubicBezTo>
                  <a:pt x="2864" y="2230"/>
                  <a:pt x="2864" y="2230"/>
                  <a:pt x="2864" y="2230"/>
                </a:cubicBezTo>
                <a:cubicBezTo>
                  <a:pt x="2798" y="2230"/>
                  <a:pt x="2798" y="2230"/>
                  <a:pt x="2798" y="2230"/>
                </a:cubicBezTo>
                <a:cubicBezTo>
                  <a:pt x="2798" y="2001"/>
                  <a:pt x="2798" y="2001"/>
                  <a:pt x="2798" y="2001"/>
                </a:cubicBezTo>
                <a:cubicBezTo>
                  <a:pt x="2798" y="1947"/>
                  <a:pt x="2754" y="1902"/>
                  <a:pt x="2700" y="1902"/>
                </a:cubicBezTo>
                <a:cubicBezTo>
                  <a:pt x="2646" y="1902"/>
                  <a:pt x="2602" y="1947"/>
                  <a:pt x="2602" y="2001"/>
                </a:cubicBezTo>
                <a:cubicBezTo>
                  <a:pt x="2602" y="2230"/>
                  <a:pt x="2602" y="2230"/>
                  <a:pt x="2602" y="2230"/>
                </a:cubicBezTo>
                <a:cubicBezTo>
                  <a:pt x="2536" y="2230"/>
                  <a:pt x="2536" y="2230"/>
                  <a:pt x="2536" y="2230"/>
                </a:cubicBezTo>
                <a:cubicBezTo>
                  <a:pt x="2536" y="1476"/>
                  <a:pt x="2536" y="1476"/>
                  <a:pt x="2536" y="1476"/>
                </a:cubicBezTo>
                <a:cubicBezTo>
                  <a:pt x="2536" y="1422"/>
                  <a:pt x="2492" y="1378"/>
                  <a:pt x="2437" y="1378"/>
                </a:cubicBezTo>
                <a:cubicBezTo>
                  <a:pt x="2383" y="1378"/>
                  <a:pt x="2339" y="1422"/>
                  <a:pt x="2339" y="1476"/>
                </a:cubicBezTo>
                <a:cubicBezTo>
                  <a:pt x="2339" y="2230"/>
                  <a:pt x="2339" y="2230"/>
                  <a:pt x="2339" y="2230"/>
                </a:cubicBezTo>
                <a:cubicBezTo>
                  <a:pt x="2073" y="2230"/>
                  <a:pt x="2073" y="2230"/>
                  <a:pt x="2073" y="2230"/>
                </a:cubicBezTo>
                <a:cubicBezTo>
                  <a:pt x="2208" y="2821"/>
                  <a:pt x="2208" y="2821"/>
                  <a:pt x="2208" y="2821"/>
                </a:cubicBezTo>
                <a:cubicBezTo>
                  <a:pt x="3323" y="2821"/>
                  <a:pt x="3323" y="2821"/>
                  <a:pt x="3323" y="2821"/>
                </a:cubicBezTo>
                <a:cubicBezTo>
                  <a:pt x="3323" y="2132"/>
                  <a:pt x="3323" y="2132"/>
                  <a:pt x="3323" y="2132"/>
                </a:cubicBezTo>
                <a:cubicBezTo>
                  <a:pt x="3323" y="2078"/>
                  <a:pt x="3279" y="2034"/>
                  <a:pt x="3225" y="2034"/>
                </a:cubicBezTo>
                <a:close/>
                <a:moveTo>
                  <a:pt x="356" y="1963"/>
                </a:moveTo>
                <a:cubicBezTo>
                  <a:pt x="356" y="1963"/>
                  <a:pt x="732" y="1525"/>
                  <a:pt x="650" y="1575"/>
                </a:cubicBezTo>
                <a:cubicBezTo>
                  <a:pt x="765" y="1421"/>
                  <a:pt x="585" y="1318"/>
                  <a:pt x="513" y="1405"/>
                </a:cubicBezTo>
                <a:cubicBezTo>
                  <a:pt x="442" y="1492"/>
                  <a:pt x="109" y="1946"/>
                  <a:pt x="109" y="1946"/>
                </a:cubicBezTo>
                <a:cubicBezTo>
                  <a:pt x="109" y="1946"/>
                  <a:pt x="0" y="2094"/>
                  <a:pt x="109" y="2225"/>
                </a:cubicBezTo>
                <a:cubicBezTo>
                  <a:pt x="131" y="2247"/>
                  <a:pt x="716" y="2815"/>
                  <a:pt x="716" y="2815"/>
                </a:cubicBezTo>
                <a:cubicBezTo>
                  <a:pt x="716" y="2815"/>
                  <a:pt x="781" y="2908"/>
                  <a:pt x="880" y="2821"/>
                </a:cubicBezTo>
                <a:cubicBezTo>
                  <a:pt x="978" y="2733"/>
                  <a:pt x="1350" y="2372"/>
                  <a:pt x="1350" y="2372"/>
                </a:cubicBezTo>
                <a:cubicBezTo>
                  <a:pt x="1350" y="2230"/>
                  <a:pt x="1350" y="2230"/>
                  <a:pt x="1350" y="2230"/>
                </a:cubicBezTo>
                <a:cubicBezTo>
                  <a:pt x="1350" y="2230"/>
                  <a:pt x="761" y="2230"/>
                  <a:pt x="531" y="2230"/>
                </a:cubicBezTo>
                <a:cubicBezTo>
                  <a:pt x="236" y="2230"/>
                  <a:pt x="356" y="1963"/>
                  <a:pt x="356" y="1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101575" tIns="50785" rIns="101575" bIns="5078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507335"/>
            <a:endParaRPr lang="zh-CN" altLang="en-US" sz="670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Rectangle 56">
            <a:extLst>
              <a:ext uri="{FF2B5EF4-FFF2-40B4-BE49-F238E27FC236}">
                <a16:creationId xmlns="" xmlns:a16="http://schemas.microsoft.com/office/drawing/2014/main" id="{8331781E-7593-4C5E-AD59-AD0F992EC34C}"/>
              </a:ext>
            </a:extLst>
          </p:cNvPr>
          <p:cNvSpPr/>
          <p:nvPr/>
        </p:nvSpPr>
        <p:spPr bwMode="auto">
          <a:xfrm>
            <a:off x="1997250" y="3126375"/>
            <a:ext cx="1294849" cy="666839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algn="ctr" defTabSz="507335">
              <a:defRPr/>
            </a:pPr>
            <a:r>
              <a:rPr lang="en-US" altLang="zh-CN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CPC</a:t>
            </a:r>
          </a:p>
          <a:p>
            <a:pPr algn="ctr" defTabSz="507335">
              <a:defRPr/>
            </a:pPr>
            <a:r>
              <a:rPr lang="zh-CN" altLang="en-US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生意通</a:t>
            </a:r>
            <a:endParaRPr lang="en-US" altLang="zh-CN" dirty="0">
              <a:solidFill>
                <a:prstClr val="white"/>
              </a:solidFill>
              <a:latin typeface="微软雅黑 Light" pitchFamily="34" charset="-122"/>
              <a:ea typeface="微软雅黑 Light" pitchFamily="34" charset="-122"/>
              <a:cs typeface="Open Sans" pitchFamily="34" charset="0"/>
            </a:endParaRPr>
          </a:p>
        </p:txBody>
      </p:sp>
      <p:sp>
        <p:nvSpPr>
          <p:cNvPr id="17" name="KSO_Shape">
            <a:extLst>
              <a:ext uri="{FF2B5EF4-FFF2-40B4-BE49-F238E27FC236}">
                <a16:creationId xmlns="" xmlns:a16="http://schemas.microsoft.com/office/drawing/2014/main" id="{1D9AD8C9-0BE2-426D-8CBA-B3524E5097AE}"/>
              </a:ext>
            </a:extLst>
          </p:cNvPr>
          <p:cNvSpPr>
            <a:spLocks/>
          </p:cNvSpPr>
          <p:nvPr/>
        </p:nvSpPr>
        <p:spPr bwMode="auto">
          <a:xfrm>
            <a:off x="3649643" y="2380555"/>
            <a:ext cx="700160" cy="586172"/>
          </a:xfrm>
          <a:custGeom>
            <a:avLst/>
            <a:gdLst>
              <a:gd name="T0" fmla="*/ 781291 w 3494087"/>
              <a:gd name="T1" fmla="*/ 1826651 h 3372310"/>
              <a:gd name="T2" fmla="*/ 671574 w 3494087"/>
              <a:gd name="T3" fmla="*/ 1837363 h 3372310"/>
              <a:gd name="T4" fmla="*/ 713383 w 3494087"/>
              <a:gd name="T5" fmla="*/ 1734558 h 3372310"/>
              <a:gd name="T6" fmla="*/ 645188 w 3494087"/>
              <a:gd name="T7" fmla="*/ 1806659 h 3372310"/>
              <a:gd name="T8" fmla="*/ 837613 w 3494087"/>
              <a:gd name="T9" fmla="*/ 1854154 h 3372310"/>
              <a:gd name="T10" fmla="*/ 790125 w 3494087"/>
              <a:gd name="T11" fmla="*/ 1661700 h 3372310"/>
              <a:gd name="T12" fmla="*/ 2141781 w 3494087"/>
              <a:gd name="T13" fmla="*/ 1300866 h 3372310"/>
              <a:gd name="T14" fmla="*/ 2611588 w 3494087"/>
              <a:gd name="T15" fmla="*/ 1498395 h 3372310"/>
              <a:gd name="T16" fmla="*/ 2513229 w 3494087"/>
              <a:gd name="T17" fmla="*/ 1265993 h 3372310"/>
              <a:gd name="T18" fmla="*/ 1929580 w 3494087"/>
              <a:gd name="T19" fmla="*/ 1123638 h 3372310"/>
              <a:gd name="T20" fmla="*/ 1021971 w 3494087"/>
              <a:gd name="T21" fmla="*/ 847645 h 3372310"/>
              <a:gd name="T22" fmla="*/ 1424515 w 3494087"/>
              <a:gd name="T23" fmla="*/ 1021881 h 3372310"/>
              <a:gd name="T24" fmla="*/ 2167151 w 3494087"/>
              <a:gd name="T25" fmla="*/ 1025784 h 3372310"/>
              <a:gd name="T26" fmla="*/ 2802972 w 3494087"/>
              <a:gd name="T27" fmla="*/ 1298784 h 3372310"/>
              <a:gd name="T28" fmla="*/ 3181706 w 3494087"/>
              <a:gd name="T29" fmla="*/ 1768532 h 3372310"/>
              <a:gd name="T30" fmla="*/ 3350452 w 3494087"/>
              <a:gd name="T31" fmla="*/ 2238540 h 3372310"/>
              <a:gd name="T32" fmla="*/ 3489533 w 3494087"/>
              <a:gd name="T33" fmla="*/ 2655718 h 3372310"/>
              <a:gd name="T34" fmla="*/ 3302053 w 3494087"/>
              <a:gd name="T35" fmla="*/ 2323381 h 3372310"/>
              <a:gd name="T36" fmla="*/ 3101562 w 3494087"/>
              <a:gd name="T37" fmla="*/ 2549276 h 3372310"/>
              <a:gd name="T38" fmla="*/ 2813250 w 3494087"/>
              <a:gd name="T39" fmla="*/ 3259623 h 3372310"/>
              <a:gd name="T40" fmla="*/ 2695375 w 3494087"/>
              <a:gd name="T41" fmla="*/ 3371660 h 3372310"/>
              <a:gd name="T42" fmla="*/ 2178730 w 3494087"/>
              <a:gd name="T43" fmla="*/ 3288120 h 3372310"/>
              <a:gd name="T44" fmla="*/ 1637756 w 3494087"/>
              <a:gd name="T45" fmla="*/ 3167625 h 3372310"/>
              <a:gd name="T46" fmla="*/ 1336954 w 3494087"/>
              <a:gd name="T47" fmla="*/ 3353052 h 3372310"/>
              <a:gd name="T48" fmla="*/ 825253 w 3494087"/>
              <a:gd name="T49" fmla="*/ 3356305 h 3372310"/>
              <a:gd name="T50" fmla="*/ 628535 w 3494087"/>
              <a:gd name="T51" fmla="*/ 2743681 h 3372310"/>
              <a:gd name="T52" fmla="*/ 180195 w 3494087"/>
              <a:gd name="T53" fmla="*/ 2665477 h 3372310"/>
              <a:gd name="T54" fmla="*/ 69736 w 3494087"/>
              <a:gd name="T55" fmla="*/ 2001715 h 3372310"/>
              <a:gd name="T56" fmla="*/ 543577 w 3494087"/>
              <a:gd name="T57" fmla="*/ 1510366 h 3372310"/>
              <a:gd name="T58" fmla="*/ 713103 w 3494087"/>
              <a:gd name="T59" fmla="*/ 1156169 h 3372310"/>
              <a:gd name="T60" fmla="*/ 673161 w 3494087"/>
              <a:gd name="T61" fmla="*/ 806786 h 3372310"/>
              <a:gd name="T62" fmla="*/ 2513912 w 3494087"/>
              <a:gd name="T63" fmla="*/ 301721 h 3372310"/>
              <a:gd name="T64" fmla="*/ 2510401 w 3494087"/>
              <a:gd name="T65" fmla="*/ 457356 h 3372310"/>
              <a:gd name="T66" fmla="*/ 2736414 w 3494087"/>
              <a:gd name="T67" fmla="*/ 610522 h 3372310"/>
              <a:gd name="T68" fmla="*/ 2700002 w 3494087"/>
              <a:gd name="T69" fmla="*/ 702447 h 3372310"/>
              <a:gd name="T70" fmla="*/ 2498827 w 3494087"/>
              <a:gd name="T71" fmla="*/ 683984 h 3372310"/>
              <a:gd name="T72" fmla="*/ 2806116 w 3494087"/>
              <a:gd name="T73" fmla="*/ 776039 h 3372310"/>
              <a:gd name="T74" fmla="*/ 2938239 w 3494087"/>
              <a:gd name="T75" fmla="*/ 674622 h 3372310"/>
              <a:gd name="T76" fmla="*/ 2894675 w 3494087"/>
              <a:gd name="T77" fmla="*/ 507675 h 3372310"/>
              <a:gd name="T78" fmla="*/ 2675034 w 3494087"/>
              <a:gd name="T79" fmla="*/ 346578 h 3372310"/>
              <a:gd name="T80" fmla="*/ 2735894 w 3494087"/>
              <a:gd name="T81" fmla="*/ 337607 h 3372310"/>
              <a:gd name="T82" fmla="*/ 2898446 w 3494087"/>
              <a:gd name="T83" fmla="*/ 298600 h 3372310"/>
              <a:gd name="T84" fmla="*/ 2827183 w 3494087"/>
              <a:gd name="T85" fmla="*/ 125541 h 3372310"/>
              <a:gd name="T86" fmla="*/ 3107814 w 3494087"/>
              <a:gd name="T87" fmla="*/ 406128 h 3372310"/>
              <a:gd name="T88" fmla="*/ 3010673 w 3494087"/>
              <a:gd name="T89" fmla="*/ 798663 h 3372310"/>
              <a:gd name="T90" fmla="*/ 2623797 w 3494087"/>
              <a:gd name="T91" fmla="*/ 914642 h 3372310"/>
              <a:gd name="T92" fmla="*/ 2329772 w 3494087"/>
              <a:gd name="T93" fmla="*/ 648228 h 3372310"/>
              <a:gd name="T94" fmla="*/ 2407797 w 3494087"/>
              <a:gd name="T95" fmla="*/ 251012 h 3372310"/>
              <a:gd name="T96" fmla="*/ 2647016 w 3494087"/>
              <a:gd name="T97" fmla="*/ 70925 h 3372310"/>
              <a:gd name="T98" fmla="*/ 2299636 w 3494087"/>
              <a:gd name="T99" fmla="*/ 341871 h 3372310"/>
              <a:gd name="T100" fmla="*/ 2353910 w 3494087"/>
              <a:gd name="T101" fmla="*/ 787721 h 3372310"/>
              <a:gd name="T102" fmla="*/ 2761811 w 3494087"/>
              <a:gd name="T103" fmla="*/ 967050 h 3372310"/>
              <a:gd name="T104" fmla="*/ 3122988 w 3494087"/>
              <a:gd name="T105" fmla="*/ 713282 h 3372310"/>
              <a:gd name="T106" fmla="*/ 3090319 w 3494087"/>
              <a:gd name="T107" fmla="*/ 265220 h 3372310"/>
              <a:gd name="T108" fmla="*/ 2715737 w 3494087"/>
              <a:gd name="T109" fmla="*/ 0 h 3372310"/>
              <a:gd name="T110" fmla="*/ 3045026 w 3494087"/>
              <a:gd name="T111" fmla="*/ 118165 h 3372310"/>
              <a:gd name="T112" fmla="*/ 3230755 w 3494087"/>
              <a:gd name="T113" fmla="*/ 464590 h 3372310"/>
              <a:gd name="T114" fmla="*/ 3170884 w 3494087"/>
              <a:gd name="T115" fmla="*/ 764296 h 3372310"/>
              <a:gd name="T116" fmla="*/ 2819990 w 3494087"/>
              <a:gd name="T117" fmla="*/ 1024571 h 3372310"/>
              <a:gd name="T118" fmla="*/ 2549791 w 3494087"/>
              <a:gd name="T119" fmla="*/ 1007913 h 3372310"/>
              <a:gd name="T120" fmla="*/ 2221544 w 3494087"/>
              <a:gd name="T121" fmla="*/ 671508 h 3372310"/>
              <a:gd name="T122" fmla="*/ 2211522 w 3494087"/>
              <a:gd name="T123" fmla="*/ 400693 h 3372310"/>
              <a:gd name="T124" fmla="*/ 2491352 w 3494087"/>
              <a:gd name="T125" fmla="*/ 51014 h 3372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94087" h="3372310">
                <a:moveTo>
                  <a:pt x="723251" y="1733774"/>
                </a:moveTo>
                <a:lnTo>
                  <a:pt x="726497" y="1733905"/>
                </a:lnTo>
                <a:lnTo>
                  <a:pt x="729743" y="1734036"/>
                </a:lnTo>
                <a:lnTo>
                  <a:pt x="732989" y="1734558"/>
                </a:lnTo>
                <a:lnTo>
                  <a:pt x="736235" y="1735081"/>
                </a:lnTo>
                <a:lnTo>
                  <a:pt x="739352" y="1735864"/>
                </a:lnTo>
                <a:lnTo>
                  <a:pt x="742338" y="1736648"/>
                </a:lnTo>
                <a:lnTo>
                  <a:pt x="745324" y="1737693"/>
                </a:lnTo>
                <a:lnTo>
                  <a:pt x="748311" y="1738869"/>
                </a:lnTo>
                <a:lnTo>
                  <a:pt x="751167" y="1740175"/>
                </a:lnTo>
                <a:lnTo>
                  <a:pt x="753894" y="1741612"/>
                </a:lnTo>
                <a:lnTo>
                  <a:pt x="756621" y="1743180"/>
                </a:lnTo>
                <a:lnTo>
                  <a:pt x="759218" y="1744878"/>
                </a:lnTo>
                <a:lnTo>
                  <a:pt x="761685" y="1746576"/>
                </a:lnTo>
                <a:lnTo>
                  <a:pt x="764152" y="1748535"/>
                </a:lnTo>
                <a:lnTo>
                  <a:pt x="766489" y="1750625"/>
                </a:lnTo>
                <a:lnTo>
                  <a:pt x="768696" y="1752715"/>
                </a:lnTo>
                <a:lnTo>
                  <a:pt x="770904" y="1754936"/>
                </a:lnTo>
                <a:lnTo>
                  <a:pt x="772851" y="1757287"/>
                </a:lnTo>
                <a:lnTo>
                  <a:pt x="774799" y="1759769"/>
                </a:lnTo>
                <a:lnTo>
                  <a:pt x="776617" y="1762382"/>
                </a:lnTo>
                <a:lnTo>
                  <a:pt x="778305" y="1764995"/>
                </a:lnTo>
                <a:lnTo>
                  <a:pt x="779863" y="1767738"/>
                </a:lnTo>
                <a:lnTo>
                  <a:pt x="781291" y="1770481"/>
                </a:lnTo>
                <a:lnTo>
                  <a:pt x="782589" y="1773355"/>
                </a:lnTo>
                <a:lnTo>
                  <a:pt x="783758" y="1776229"/>
                </a:lnTo>
                <a:lnTo>
                  <a:pt x="784667" y="1779233"/>
                </a:lnTo>
                <a:lnTo>
                  <a:pt x="785576" y="1782368"/>
                </a:lnTo>
                <a:lnTo>
                  <a:pt x="786355" y="1785503"/>
                </a:lnTo>
                <a:lnTo>
                  <a:pt x="786874" y="1788638"/>
                </a:lnTo>
                <a:lnTo>
                  <a:pt x="787264" y="1791904"/>
                </a:lnTo>
                <a:lnTo>
                  <a:pt x="787523" y="1795170"/>
                </a:lnTo>
                <a:lnTo>
                  <a:pt x="787653" y="1798566"/>
                </a:lnTo>
                <a:lnTo>
                  <a:pt x="787523" y="1801832"/>
                </a:lnTo>
                <a:lnTo>
                  <a:pt x="787264" y="1805228"/>
                </a:lnTo>
                <a:lnTo>
                  <a:pt x="786874" y="1808363"/>
                </a:lnTo>
                <a:lnTo>
                  <a:pt x="786355" y="1811629"/>
                </a:lnTo>
                <a:lnTo>
                  <a:pt x="785576" y="1814764"/>
                </a:lnTo>
                <a:lnTo>
                  <a:pt x="784667" y="1817769"/>
                </a:lnTo>
                <a:lnTo>
                  <a:pt x="783758" y="1820904"/>
                </a:lnTo>
                <a:lnTo>
                  <a:pt x="782589" y="1823778"/>
                </a:lnTo>
                <a:lnTo>
                  <a:pt x="781291" y="1826651"/>
                </a:lnTo>
                <a:lnTo>
                  <a:pt x="779863" y="1829395"/>
                </a:lnTo>
                <a:lnTo>
                  <a:pt x="778305" y="1832138"/>
                </a:lnTo>
                <a:lnTo>
                  <a:pt x="776617" y="1834750"/>
                </a:lnTo>
                <a:lnTo>
                  <a:pt x="774799" y="1837363"/>
                </a:lnTo>
                <a:lnTo>
                  <a:pt x="772851" y="1839845"/>
                </a:lnTo>
                <a:lnTo>
                  <a:pt x="770904" y="1842196"/>
                </a:lnTo>
                <a:lnTo>
                  <a:pt x="768696" y="1844417"/>
                </a:lnTo>
                <a:lnTo>
                  <a:pt x="766489" y="1846507"/>
                </a:lnTo>
                <a:lnTo>
                  <a:pt x="764152" y="1848597"/>
                </a:lnTo>
                <a:lnTo>
                  <a:pt x="761685" y="1850426"/>
                </a:lnTo>
                <a:lnTo>
                  <a:pt x="759218" y="1852255"/>
                </a:lnTo>
                <a:lnTo>
                  <a:pt x="756621" y="1853953"/>
                </a:lnTo>
                <a:lnTo>
                  <a:pt x="753894" y="1855521"/>
                </a:lnTo>
                <a:lnTo>
                  <a:pt x="751167" y="1856957"/>
                </a:lnTo>
                <a:lnTo>
                  <a:pt x="748311" y="1858264"/>
                </a:lnTo>
                <a:lnTo>
                  <a:pt x="745324" y="1859439"/>
                </a:lnTo>
                <a:lnTo>
                  <a:pt x="742338" y="1860484"/>
                </a:lnTo>
                <a:lnTo>
                  <a:pt x="739352" y="1861268"/>
                </a:lnTo>
                <a:lnTo>
                  <a:pt x="736235" y="1862052"/>
                </a:lnTo>
                <a:lnTo>
                  <a:pt x="732989" y="1862574"/>
                </a:lnTo>
                <a:lnTo>
                  <a:pt x="729743" y="1863097"/>
                </a:lnTo>
                <a:lnTo>
                  <a:pt x="726497" y="1863228"/>
                </a:lnTo>
                <a:lnTo>
                  <a:pt x="723251" y="1863358"/>
                </a:lnTo>
                <a:lnTo>
                  <a:pt x="719875" y="1863228"/>
                </a:lnTo>
                <a:lnTo>
                  <a:pt x="716629" y="1863097"/>
                </a:lnTo>
                <a:lnTo>
                  <a:pt x="713383" y="1862574"/>
                </a:lnTo>
                <a:lnTo>
                  <a:pt x="710267" y="1862052"/>
                </a:lnTo>
                <a:lnTo>
                  <a:pt x="707151" y="1861268"/>
                </a:lnTo>
                <a:lnTo>
                  <a:pt x="704034" y="1860484"/>
                </a:lnTo>
                <a:lnTo>
                  <a:pt x="701048" y="1859439"/>
                </a:lnTo>
                <a:lnTo>
                  <a:pt x="698192" y="1858264"/>
                </a:lnTo>
                <a:lnTo>
                  <a:pt x="695335" y="1856957"/>
                </a:lnTo>
                <a:lnTo>
                  <a:pt x="692478" y="1855521"/>
                </a:lnTo>
                <a:lnTo>
                  <a:pt x="689752" y="1853953"/>
                </a:lnTo>
                <a:lnTo>
                  <a:pt x="687155" y="1852255"/>
                </a:lnTo>
                <a:lnTo>
                  <a:pt x="684688" y="1850426"/>
                </a:lnTo>
                <a:lnTo>
                  <a:pt x="682221" y="1848597"/>
                </a:lnTo>
                <a:lnTo>
                  <a:pt x="679884" y="1846507"/>
                </a:lnTo>
                <a:lnTo>
                  <a:pt x="677676" y="1844417"/>
                </a:lnTo>
                <a:lnTo>
                  <a:pt x="675599" y="1842196"/>
                </a:lnTo>
                <a:lnTo>
                  <a:pt x="673521" y="1839845"/>
                </a:lnTo>
                <a:lnTo>
                  <a:pt x="671574" y="1837363"/>
                </a:lnTo>
                <a:lnTo>
                  <a:pt x="669756" y="1834750"/>
                </a:lnTo>
                <a:lnTo>
                  <a:pt x="668068" y="1832138"/>
                </a:lnTo>
                <a:lnTo>
                  <a:pt x="666640" y="1829395"/>
                </a:lnTo>
                <a:lnTo>
                  <a:pt x="665212" y="1826651"/>
                </a:lnTo>
                <a:lnTo>
                  <a:pt x="663913" y="1823778"/>
                </a:lnTo>
                <a:lnTo>
                  <a:pt x="662745" y="1820904"/>
                </a:lnTo>
                <a:lnTo>
                  <a:pt x="661706" y="1817769"/>
                </a:lnTo>
                <a:lnTo>
                  <a:pt x="660797" y="1814764"/>
                </a:lnTo>
                <a:lnTo>
                  <a:pt x="660148" y="1811629"/>
                </a:lnTo>
                <a:lnTo>
                  <a:pt x="659498" y="1808363"/>
                </a:lnTo>
                <a:lnTo>
                  <a:pt x="659109" y="1805228"/>
                </a:lnTo>
                <a:lnTo>
                  <a:pt x="658849" y="1801832"/>
                </a:lnTo>
                <a:lnTo>
                  <a:pt x="658849" y="1798566"/>
                </a:lnTo>
                <a:lnTo>
                  <a:pt x="658849" y="1795170"/>
                </a:lnTo>
                <a:lnTo>
                  <a:pt x="659109" y="1791904"/>
                </a:lnTo>
                <a:lnTo>
                  <a:pt x="659498" y="1788638"/>
                </a:lnTo>
                <a:lnTo>
                  <a:pt x="660148" y="1785503"/>
                </a:lnTo>
                <a:lnTo>
                  <a:pt x="660797" y="1782368"/>
                </a:lnTo>
                <a:lnTo>
                  <a:pt x="661706" y="1779233"/>
                </a:lnTo>
                <a:lnTo>
                  <a:pt x="662745" y="1776229"/>
                </a:lnTo>
                <a:lnTo>
                  <a:pt x="663913" y="1773355"/>
                </a:lnTo>
                <a:lnTo>
                  <a:pt x="665212" y="1770481"/>
                </a:lnTo>
                <a:lnTo>
                  <a:pt x="666640" y="1767738"/>
                </a:lnTo>
                <a:lnTo>
                  <a:pt x="668068" y="1764995"/>
                </a:lnTo>
                <a:lnTo>
                  <a:pt x="669756" y="1762382"/>
                </a:lnTo>
                <a:lnTo>
                  <a:pt x="671574" y="1759769"/>
                </a:lnTo>
                <a:lnTo>
                  <a:pt x="673521" y="1757287"/>
                </a:lnTo>
                <a:lnTo>
                  <a:pt x="675599" y="1754936"/>
                </a:lnTo>
                <a:lnTo>
                  <a:pt x="677676" y="1752715"/>
                </a:lnTo>
                <a:lnTo>
                  <a:pt x="679884" y="1750625"/>
                </a:lnTo>
                <a:lnTo>
                  <a:pt x="682221" y="1748535"/>
                </a:lnTo>
                <a:lnTo>
                  <a:pt x="684688" y="1746576"/>
                </a:lnTo>
                <a:lnTo>
                  <a:pt x="687155" y="1744878"/>
                </a:lnTo>
                <a:lnTo>
                  <a:pt x="689752" y="1743180"/>
                </a:lnTo>
                <a:lnTo>
                  <a:pt x="692478" y="1741612"/>
                </a:lnTo>
                <a:lnTo>
                  <a:pt x="695335" y="1740175"/>
                </a:lnTo>
                <a:lnTo>
                  <a:pt x="698192" y="1738869"/>
                </a:lnTo>
                <a:lnTo>
                  <a:pt x="701048" y="1737693"/>
                </a:lnTo>
                <a:lnTo>
                  <a:pt x="704034" y="1736648"/>
                </a:lnTo>
                <a:lnTo>
                  <a:pt x="707151" y="1735864"/>
                </a:lnTo>
                <a:lnTo>
                  <a:pt x="710267" y="1735081"/>
                </a:lnTo>
                <a:lnTo>
                  <a:pt x="713383" y="1734558"/>
                </a:lnTo>
                <a:lnTo>
                  <a:pt x="716629" y="1734036"/>
                </a:lnTo>
                <a:lnTo>
                  <a:pt x="719875" y="1733905"/>
                </a:lnTo>
                <a:lnTo>
                  <a:pt x="723251" y="1733774"/>
                </a:lnTo>
                <a:close/>
                <a:moveTo>
                  <a:pt x="755777" y="1656495"/>
                </a:moveTo>
                <a:lnTo>
                  <a:pt x="749792" y="1656625"/>
                </a:lnTo>
                <a:lnTo>
                  <a:pt x="743938" y="1657016"/>
                </a:lnTo>
                <a:lnTo>
                  <a:pt x="738083" y="1657796"/>
                </a:lnTo>
                <a:lnTo>
                  <a:pt x="732358" y="1658837"/>
                </a:lnTo>
                <a:lnTo>
                  <a:pt x="726764" y="1660139"/>
                </a:lnTo>
                <a:lnTo>
                  <a:pt x="721300" y="1661700"/>
                </a:lnTo>
                <a:lnTo>
                  <a:pt x="715965" y="1663522"/>
                </a:lnTo>
                <a:lnTo>
                  <a:pt x="710631" y="1665604"/>
                </a:lnTo>
                <a:lnTo>
                  <a:pt x="705557" y="1667946"/>
                </a:lnTo>
                <a:lnTo>
                  <a:pt x="700613" y="1670419"/>
                </a:lnTo>
                <a:lnTo>
                  <a:pt x="695669" y="1673281"/>
                </a:lnTo>
                <a:lnTo>
                  <a:pt x="690985" y="1676274"/>
                </a:lnTo>
                <a:lnTo>
                  <a:pt x="686432" y="1679527"/>
                </a:lnTo>
                <a:lnTo>
                  <a:pt x="682138" y="1682910"/>
                </a:lnTo>
                <a:lnTo>
                  <a:pt x="677845" y="1686554"/>
                </a:lnTo>
                <a:lnTo>
                  <a:pt x="673811" y="1690458"/>
                </a:lnTo>
                <a:lnTo>
                  <a:pt x="670038" y="1694361"/>
                </a:lnTo>
                <a:lnTo>
                  <a:pt x="666395" y="1698655"/>
                </a:lnTo>
                <a:lnTo>
                  <a:pt x="663013" y="1702949"/>
                </a:lnTo>
                <a:lnTo>
                  <a:pt x="659760" y="1707504"/>
                </a:lnTo>
                <a:lnTo>
                  <a:pt x="656768" y="1712188"/>
                </a:lnTo>
                <a:lnTo>
                  <a:pt x="653905" y="1717133"/>
                </a:lnTo>
                <a:lnTo>
                  <a:pt x="651433" y="1722078"/>
                </a:lnTo>
                <a:lnTo>
                  <a:pt x="649091" y="1727153"/>
                </a:lnTo>
                <a:lnTo>
                  <a:pt x="647010" y="1732488"/>
                </a:lnTo>
                <a:lnTo>
                  <a:pt x="645188" y="1737823"/>
                </a:lnTo>
                <a:lnTo>
                  <a:pt x="643627" y="1743288"/>
                </a:lnTo>
                <a:lnTo>
                  <a:pt x="642326" y="1748884"/>
                </a:lnTo>
                <a:lnTo>
                  <a:pt x="641285" y="1754609"/>
                </a:lnTo>
                <a:lnTo>
                  <a:pt x="640505" y="1760465"/>
                </a:lnTo>
                <a:lnTo>
                  <a:pt x="640114" y="1766320"/>
                </a:lnTo>
                <a:lnTo>
                  <a:pt x="639984" y="1772306"/>
                </a:lnTo>
                <a:lnTo>
                  <a:pt x="640114" y="1778292"/>
                </a:lnTo>
                <a:lnTo>
                  <a:pt x="640505" y="1784147"/>
                </a:lnTo>
                <a:lnTo>
                  <a:pt x="641285" y="1789873"/>
                </a:lnTo>
                <a:lnTo>
                  <a:pt x="642326" y="1795598"/>
                </a:lnTo>
                <a:lnTo>
                  <a:pt x="643627" y="1801194"/>
                </a:lnTo>
                <a:lnTo>
                  <a:pt x="645188" y="1806659"/>
                </a:lnTo>
                <a:lnTo>
                  <a:pt x="647010" y="1812124"/>
                </a:lnTo>
                <a:lnTo>
                  <a:pt x="649091" y="1817329"/>
                </a:lnTo>
                <a:lnTo>
                  <a:pt x="651433" y="1822534"/>
                </a:lnTo>
                <a:lnTo>
                  <a:pt x="653905" y="1827479"/>
                </a:lnTo>
                <a:lnTo>
                  <a:pt x="656768" y="1832293"/>
                </a:lnTo>
                <a:lnTo>
                  <a:pt x="659760" y="1836978"/>
                </a:lnTo>
                <a:lnTo>
                  <a:pt x="663013" y="1841532"/>
                </a:lnTo>
                <a:lnTo>
                  <a:pt x="666395" y="1845956"/>
                </a:lnTo>
                <a:lnTo>
                  <a:pt x="670038" y="1850120"/>
                </a:lnTo>
                <a:lnTo>
                  <a:pt x="673811" y="1854154"/>
                </a:lnTo>
                <a:lnTo>
                  <a:pt x="677845" y="1858058"/>
                </a:lnTo>
                <a:lnTo>
                  <a:pt x="682138" y="1861701"/>
                </a:lnTo>
                <a:lnTo>
                  <a:pt x="686432" y="1865084"/>
                </a:lnTo>
                <a:lnTo>
                  <a:pt x="690985" y="1868337"/>
                </a:lnTo>
                <a:lnTo>
                  <a:pt x="695669" y="1871330"/>
                </a:lnTo>
                <a:lnTo>
                  <a:pt x="700613" y="1874063"/>
                </a:lnTo>
                <a:lnTo>
                  <a:pt x="705557" y="1876665"/>
                </a:lnTo>
                <a:lnTo>
                  <a:pt x="710631" y="1879008"/>
                </a:lnTo>
                <a:lnTo>
                  <a:pt x="715965" y="1881090"/>
                </a:lnTo>
                <a:lnTo>
                  <a:pt x="721300" y="1882911"/>
                </a:lnTo>
                <a:lnTo>
                  <a:pt x="726764" y="1884473"/>
                </a:lnTo>
                <a:lnTo>
                  <a:pt x="732358" y="1885774"/>
                </a:lnTo>
                <a:lnTo>
                  <a:pt x="738083" y="1886815"/>
                </a:lnTo>
                <a:lnTo>
                  <a:pt x="743938" y="1887466"/>
                </a:lnTo>
                <a:lnTo>
                  <a:pt x="749792" y="1887986"/>
                </a:lnTo>
                <a:lnTo>
                  <a:pt x="755777" y="1888116"/>
                </a:lnTo>
                <a:lnTo>
                  <a:pt x="761762" y="1887986"/>
                </a:lnTo>
                <a:lnTo>
                  <a:pt x="767617" y="1887466"/>
                </a:lnTo>
                <a:lnTo>
                  <a:pt x="773341" y="1886815"/>
                </a:lnTo>
                <a:lnTo>
                  <a:pt x="779066" y="1885774"/>
                </a:lnTo>
                <a:lnTo>
                  <a:pt x="784660" y="1884473"/>
                </a:lnTo>
                <a:lnTo>
                  <a:pt x="790125" y="1882911"/>
                </a:lnTo>
                <a:lnTo>
                  <a:pt x="795589" y="1881090"/>
                </a:lnTo>
                <a:lnTo>
                  <a:pt x="800793" y="1879008"/>
                </a:lnTo>
                <a:lnTo>
                  <a:pt x="805998" y="1876665"/>
                </a:lnTo>
                <a:lnTo>
                  <a:pt x="810942" y="1874063"/>
                </a:lnTo>
                <a:lnTo>
                  <a:pt x="815755" y="1871330"/>
                </a:lnTo>
                <a:lnTo>
                  <a:pt x="820439" y="1868337"/>
                </a:lnTo>
                <a:lnTo>
                  <a:pt x="824993" y="1865084"/>
                </a:lnTo>
                <a:lnTo>
                  <a:pt x="829416" y="1861701"/>
                </a:lnTo>
                <a:lnTo>
                  <a:pt x="833580" y="1858058"/>
                </a:lnTo>
                <a:lnTo>
                  <a:pt x="837613" y="1854154"/>
                </a:lnTo>
                <a:lnTo>
                  <a:pt x="841516" y="1850120"/>
                </a:lnTo>
                <a:lnTo>
                  <a:pt x="845029" y="1845956"/>
                </a:lnTo>
                <a:lnTo>
                  <a:pt x="848542" y="1841532"/>
                </a:lnTo>
                <a:lnTo>
                  <a:pt x="851794" y="1836978"/>
                </a:lnTo>
                <a:lnTo>
                  <a:pt x="854787" y="1832293"/>
                </a:lnTo>
                <a:lnTo>
                  <a:pt x="857519" y="1827479"/>
                </a:lnTo>
                <a:lnTo>
                  <a:pt x="860121" y="1822534"/>
                </a:lnTo>
                <a:lnTo>
                  <a:pt x="862463" y="1817329"/>
                </a:lnTo>
                <a:lnTo>
                  <a:pt x="864545" y="1812124"/>
                </a:lnTo>
                <a:lnTo>
                  <a:pt x="866366" y="1806659"/>
                </a:lnTo>
                <a:lnTo>
                  <a:pt x="867927" y="1801194"/>
                </a:lnTo>
                <a:lnTo>
                  <a:pt x="869228" y="1795598"/>
                </a:lnTo>
                <a:lnTo>
                  <a:pt x="870139" y="1789873"/>
                </a:lnTo>
                <a:lnTo>
                  <a:pt x="870920" y="1784147"/>
                </a:lnTo>
                <a:lnTo>
                  <a:pt x="871440" y="1778292"/>
                </a:lnTo>
                <a:lnTo>
                  <a:pt x="871570" y="1772306"/>
                </a:lnTo>
                <a:lnTo>
                  <a:pt x="871440" y="1766320"/>
                </a:lnTo>
                <a:lnTo>
                  <a:pt x="870920" y="1760465"/>
                </a:lnTo>
                <a:lnTo>
                  <a:pt x="870139" y="1754609"/>
                </a:lnTo>
                <a:lnTo>
                  <a:pt x="869228" y="1748884"/>
                </a:lnTo>
                <a:lnTo>
                  <a:pt x="867927" y="1743288"/>
                </a:lnTo>
                <a:lnTo>
                  <a:pt x="866366" y="1737823"/>
                </a:lnTo>
                <a:lnTo>
                  <a:pt x="864545" y="1732488"/>
                </a:lnTo>
                <a:lnTo>
                  <a:pt x="862463" y="1727153"/>
                </a:lnTo>
                <a:lnTo>
                  <a:pt x="860121" y="1722078"/>
                </a:lnTo>
                <a:lnTo>
                  <a:pt x="857519" y="1717133"/>
                </a:lnTo>
                <a:lnTo>
                  <a:pt x="854787" y="1712188"/>
                </a:lnTo>
                <a:lnTo>
                  <a:pt x="851794" y="1707504"/>
                </a:lnTo>
                <a:lnTo>
                  <a:pt x="848542" y="1702949"/>
                </a:lnTo>
                <a:lnTo>
                  <a:pt x="845029" y="1698655"/>
                </a:lnTo>
                <a:lnTo>
                  <a:pt x="841516" y="1694361"/>
                </a:lnTo>
                <a:lnTo>
                  <a:pt x="837613" y="1690458"/>
                </a:lnTo>
                <a:lnTo>
                  <a:pt x="833580" y="1686554"/>
                </a:lnTo>
                <a:lnTo>
                  <a:pt x="829416" y="1682910"/>
                </a:lnTo>
                <a:lnTo>
                  <a:pt x="824993" y="1679527"/>
                </a:lnTo>
                <a:lnTo>
                  <a:pt x="820439" y="1676274"/>
                </a:lnTo>
                <a:lnTo>
                  <a:pt x="815755" y="1673281"/>
                </a:lnTo>
                <a:lnTo>
                  <a:pt x="810942" y="1670419"/>
                </a:lnTo>
                <a:lnTo>
                  <a:pt x="805998" y="1667946"/>
                </a:lnTo>
                <a:lnTo>
                  <a:pt x="800793" y="1665604"/>
                </a:lnTo>
                <a:lnTo>
                  <a:pt x="795589" y="1663522"/>
                </a:lnTo>
                <a:lnTo>
                  <a:pt x="790125" y="1661700"/>
                </a:lnTo>
                <a:lnTo>
                  <a:pt x="784660" y="1660139"/>
                </a:lnTo>
                <a:lnTo>
                  <a:pt x="779066" y="1658837"/>
                </a:lnTo>
                <a:lnTo>
                  <a:pt x="773341" y="1657796"/>
                </a:lnTo>
                <a:lnTo>
                  <a:pt x="767617" y="1657016"/>
                </a:lnTo>
                <a:lnTo>
                  <a:pt x="761762" y="1656625"/>
                </a:lnTo>
                <a:lnTo>
                  <a:pt x="755777" y="1656495"/>
                </a:lnTo>
                <a:close/>
                <a:moveTo>
                  <a:pt x="1850737" y="1122076"/>
                </a:moveTo>
                <a:lnTo>
                  <a:pt x="1839678" y="1122336"/>
                </a:lnTo>
                <a:lnTo>
                  <a:pt x="1829140" y="1122466"/>
                </a:lnTo>
                <a:lnTo>
                  <a:pt x="1810144" y="1123117"/>
                </a:lnTo>
                <a:lnTo>
                  <a:pt x="1793751" y="1123898"/>
                </a:lnTo>
                <a:lnTo>
                  <a:pt x="1780350" y="1124679"/>
                </a:lnTo>
                <a:lnTo>
                  <a:pt x="1769942" y="1125459"/>
                </a:lnTo>
                <a:lnTo>
                  <a:pt x="1762526" y="1126110"/>
                </a:lnTo>
                <a:lnTo>
                  <a:pt x="1758493" y="1126500"/>
                </a:lnTo>
                <a:lnTo>
                  <a:pt x="1774496" y="1275753"/>
                </a:lnTo>
                <a:lnTo>
                  <a:pt x="1781781" y="1275102"/>
                </a:lnTo>
                <a:lnTo>
                  <a:pt x="1789978" y="1274451"/>
                </a:lnTo>
                <a:lnTo>
                  <a:pt x="1801037" y="1273931"/>
                </a:lnTo>
                <a:lnTo>
                  <a:pt x="1814698" y="1273280"/>
                </a:lnTo>
                <a:lnTo>
                  <a:pt x="1830961" y="1272760"/>
                </a:lnTo>
                <a:lnTo>
                  <a:pt x="1849696" y="1272499"/>
                </a:lnTo>
                <a:lnTo>
                  <a:pt x="1859844" y="1272499"/>
                </a:lnTo>
                <a:lnTo>
                  <a:pt x="1870643" y="1272630"/>
                </a:lnTo>
                <a:lnTo>
                  <a:pt x="1881962" y="1272760"/>
                </a:lnTo>
                <a:lnTo>
                  <a:pt x="1893801" y="1273020"/>
                </a:lnTo>
                <a:lnTo>
                  <a:pt x="1906161" y="1273410"/>
                </a:lnTo>
                <a:lnTo>
                  <a:pt x="1919042" y="1273931"/>
                </a:lnTo>
                <a:lnTo>
                  <a:pt x="1932443" y="1274581"/>
                </a:lnTo>
                <a:lnTo>
                  <a:pt x="1946234" y="1275362"/>
                </a:lnTo>
                <a:lnTo>
                  <a:pt x="1960415" y="1276273"/>
                </a:lnTo>
                <a:lnTo>
                  <a:pt x="1975117" y="1277444"/>
                </a:lnTo>
                <a:lnTo>
                  <a:pt x="1990209" y="1278745"/>
                </a:lnTo>
                <a:lnTo>
                  <a:pt x="2005691" y="1280307"/>
                </a:lnTo>
                <a:lnTo>
                  <a:pt x="2021564" y="1281998"/>
                </a:lnTo>
                <a:lnTo>
                  <a:pt x="2037697" y="1283950"/>
                </a:lnTo>
                <a:lnTo>
                  <a:pt x="2054350" y="1286162"/>
                </a:lnTo>
                <a:lnTo>
                  <a:pt x="2071134" y="1288505"/>
                </a:lnTo>
                <a:lnTo>
                  <a:pt x="2088438" y="1291237"/>
                </a:lnTo>
                <a:lnTo>
                  <a:pt x="2105872" y="1294100"/>
                </a:lnTo>
                <a:lnTo>
                  <a:pt x="2123696" y="1297353"/>
                </a:lnTo>
                <a:lnTo>
                  <a:pt x="2141781" y="1300866"/>
                </a:lnTo>
                <a:lnTo>
                  <a:pt x="2159995" y="1304640"/>
                </a:lnTo>
                <a:lnTo>
                  <a:pt x="2178600" y="1308674"/>
                </a:lnTo>
                <a:lnTo>
                  <a:pt x="2197335" y="1313098"/>
                </a:lnTo>
                <a:lnTo>
                  <a:pt x="2216201" y="1317783"/>
                </a:lnTo>
                <a:lnTo>
                  <a:pt x="2235326" y="1322857"/>
                </a:lnTo>
                <a:lnTo>
                  <a:pt x="2254711" y="1328323"/>
                </a:lnTo>
                <a:lnTo>
                  <a:pt x="2264339" y="1331185"/>
                </a:lnTo>
                <a:lnTo>
                  <a:pt x="2274097" y="1334048"/>
                </a:lnTo>
                <a:lnTo>
                  <a:pt x="2283855" y="1337171"/>
                </a:lnTo>
                <a:lnTo>
                  <a:pt x="2293743" y="1340294"/>
                </a:lnTo>
                <a:lnTo>
                  <a:pt x="2303501" y="1343547"/>
                </a:lnTo>
                <a:lnTo>
                  <a:pt x="2313389" y="1346800"/>
                </a:lnTo>
                <a:lnTo>
                  <a:pt x="2323277" y="1350183"/>
                </a:lnTo>
                <a:lnTo>
                  <a:pt x="2333164" y="1353697"/>
                </a:lnTo>
                <a:lnTo>
                  <a:pt x="2343052" y="1357340"/>
                </a:lnTo>
                <a:lnTo>
                  <a:pt x="2353070" y="1361114"/>
                </a:lnTo>
                <a:lnTo>
                  <a:pt x="2363089" y="1364887"/>
                </a:lnTo>
                <a:lnTo>
                  <a:pt x="2372976" y="1368791"/>
                </a:lnTo>
                <a:lnTo>
                  <a:pt x="2382995" y="1372825"/>
                </a:lnTo>
                <a:lnTo>
                  <a:pt x="2393013" y="1376989"/>
                </a:lnTo>
                <a:lnTo>
                  <a:pt x="2403031" y="1381283"/>
                </a:lnTo>
                <a:lnTo>
                  <a:pt x="2413049" y="1385577"/>
                </a:lnTo>
                <a:lnTo>
                  <a:pt x="2423067" y="1390131"/>
                </a:lnTo>
                <a:lnTo>
                  <a:pt x="2433085" y="1394686"/>
                </a:lnTo>
                <a:lnTo>
                  <a:pt x="2443103" y="1399370"/>
                </a:lnTo>
                <a:lnTo>
                  <a:pt x="2453121" y="1404185"/>
                </a:lnTo>
                <a:lnTo>
                  <a:pt x="2463139" y="1409130"/>
                </a:lnTo>
                <a:lnTo>
                  <a:pt x="2473157" y="1414204"/>
                </a:lnTo>
                <a:lnTo>
                  <a:pt x="2483175" y="1419409"/>
                </a:lnTo>
                <a:lnTo>
                  <a:pt x="2493193" y="1424744"/>
                </a:lnTo>
                <a:lnTo>
                  <a:pt x="2503211" y="1430080"/>
                </a:lnTo>
                <a:lnTo>
                  <a:pt x="2513099" y="1435675"/>
                </a:lnTo>
                <a:lnTo>
                  <a:pt x="2523117" y="1441400"/>
                </a:lnTo>
                <a:lnTo>
                  <a:pt x="2533005" y="1447126"/>
                </a:lnTo>
                <a:lnTo>
                  <a:pt x="2542893" y="1453111"/>
                </a:lnTo>
                <a:lnTo>
                  <a:pt x="2552781" y="1459097"/>
                </a:lnTo>
                <a:lnTo>
                  <a:pt x="2562669" y="1465343"/>
                </a:lnTo>
                <a:lnTo>
                  <a:pt x="2572557" y="1471719"/>
                </a:lnTo>
                <a:lnTo>
                  <a:pt x="2582315" y="1478225"/>
                </a:lnTo>
                <a:lnTo>
                  <a:pt x="2592203" y="1484862"/>
                </a:lnTo>
                <a:lnTo>
                  <a:pt x="2601960" y="1491628"/>
                </a:lnTo>
                <a:lnTo>
                  <a:pt x="2611588" y="1498395"/>
                </a:lnTo>
                <a:lnTo>
                  <a:pt x="2621346" y="1505421"/>
                </a:lnTo>
                <a:lnTo>
                  <a:pt x="2630974" y="1512578"/>
                </a:lnTo>
                <a:lnTo>
                  <a:pt x="2640601" y="1519865"/>
                </a:lnTo>
                <a:lnTo>
                  <a:pt x="2650099" y="1527412"/>
                </a:lnTo>
                <a:lnTo>
                  <a:pt x="2659597" y="1534959"/>
                </a:lnTo>
                <a:lnTo>
                  <a:pt x="2669094" y="1542637"/>
                </a:lnTo>
                <a:lnTo>
                  <a:pt x="2678462" y="1550574"/>
                </a:lnTo>
                <a:lnTo>
                  <a:pt x="2687829" y="1558642"/>
                </a:lnTo>
                <a:lnTo>
                  <a:pt x="2697197" y="1566840"/>
                </a:lnTo>
                <a:lnTo>
                  <a:pt x="2706434" y="1575168"/>
                </a:lnTo>
                <a:lnTo>
                  <a:pt x="2715672" y="1583626"/>
                </a:lnTo>
                <a:lnTo>
                  <a:pt x="2724779" y="1592214"/>
                </a:lnTo>
                <a:lnTo>
                  <a:pt x="2828603" y="1483821"/>
                </a:lnTo>
                <a:lnTo>
                  <a:pt x="2818194" y="1473931"/>
                </a:lnTo>
                <a:lnTo>
                  <a:pt x="2807786" y="1464302"/>
                </a:lnTo>
                <a:lnTo>
                  <a:pt x="2797377" y="1454933"/>
                </a:lnTo>
                <a:lnTo>
                  <a:pt x="2786969" y="1445694"/>
                </a:lnTo>
                <a:lnTo>
                  <a:pt x="2776431" y="1436716"/>
                </a:lnTo>
                <a:lnTo>
                  <a:pt x="2765762" y="1427737"/>
                </a:lnTo>
                <a:lnTo>
                  <a:pt x="2755224" y="1419019"/>
                </a:lnTo>
                <a:lnTo>
                  <a:pt x="2744555" y="1410431"/>
                </a:lnTo>
                <a:lnTo>
                  <a:pt x="2733756" y="1402103"/>
                </a:lnTo>
                <a:lnTo>
                  <a:pt x="2722958" y="1393775"/>
                </a:lnTo>
                <a:lnTo>
                  <a:pt x="2712159" y="1385707"/>
                </a:lnTo>
                <a:lnTo>
                  <a:pt x="2701360" y="1377770"/>
                </a:lnTo>
                <a:lnTo>
                  <a:pt x="2690432" y="1370092"/>
                </a:lnTo>
                <a:lnTo>
                  <a:pt x="2679503" y="1362415"/>
                </a:lnTo>
                <a:lnTo>
                  <a:pt x="2668574" y="1354998"/>
                </a:lnTo>
                <a:lnTo>
                  <a:pt x="2657645" y="1347711"/>
                </a:lnTo>
                <a:lnTo>
                  <a:pt x="2646586" y="1340554"/>
                </a:lnTo>
                <a:lnTo>
                  <a:pt x="2635657" y="1333528"/>
                </a:lnTo>
                <a:lnTo>
                  <a:pt x="2624599" y="1326761"/>
                </a:lnTo>
                <a:lnTo>
                  <a:pt x="2613540" y="1319995"/>
                </a:lnTo>
                <a:lnTo>
                  <a:pt x="2602351" y="1313488"/>
                </a:lnTo>
                <a:lnTo>
                  <a:pt x="2591292" y="1306982"/>
                </a:lnTo>
                <a:lnTo>
                  <a:pt x="2580233" y="1300736"/>
                </a:lnTo>
                <a:lnTo>
                  <a:pt x="2569044" y="1294621"/>
                </a:lnTo>
                <a:lnTo>
                  <a:pt x="2557855" y="1288635"/>
                </a:lnTo>
                <a:lnTo>
                  <a:pt x="2546796" y="1282779"/>
                </a:lnTo>
                <a:lnTo>
                  <a:pt x="2535607" y="1277054"/>
                </a:lnTo>
                <a:lnTo>
                  <a:pt x="2524418" y="1271458"/>
                </a:lnTo>
                <a:lnTo>
                  <a:pt x="2513229" y="1265993"/>
                </a:lnTo>
                <a:lnTo>
                  <a:pt x="2502170" y="1260658"/>
                </a:lnTo>
                <a:lnTo>
                  <a:pt x="2490981" y="1255453"/>
                </a:lnTo>
                <a:lnTo>
                  <a:pt x="2479792" y="1250378"/>
                </a:lnTo>
                <a:lnTo>
                  <a:pt x="2468733" y="1245434"/>
                </a:lnTo>
                <a:lnTo>
                  <a:pt x="2457544" y="1240619"/>
                </a:lnTo>
                <a:lnTo>
                  <a:pt x="2446486" y="1235935"/>
                </a:lnTo>
                <a:lnTo>
                  <a:pt x="2435297" y="1231380"/>
                </a:lnTo>
                <a:lnTo>
                  <a:pt x="2424238" y="1226956"/>
                </a:lnTo>
                <a:lnTo>
                  <a:pt x="2413179" y="1222532"/>
                </a:lnTo>
                <a:lnTo>
                  <a:pt x="2402120" y="1218368"/>
                </a:lnTo>
                <a:lnTo>
                  <a:pt x="2391061" y="1214334"/>
                </a:lnTo>
                <a:lnTo>
                  <a:pt x="2380132" y="1210300"/>
                </a:lnTo>
                <a:lnTo>
                  <a:pt x="2369073" y="1206396"/>
                </a:lnTo>
                <a:lnTo>
                  <a:pt x="2358145" y="1202623"/>
                </a:lnTo>
                <a:lnTo>
                  <a:pt x="2347216" y="1198979"/>
                </a:lnTo>
                <a:lnTo>
                  <a:pt x="2336287" y="1195466"/>
                </a:lnTo>
                <a:lnTo>
                  <a:pt x="2325488" y="1192083"/>
                </a:lnTo>
                <a:lnTo>
                  <a:pt x="2314690" y="1188700"/>
                </a:lnTo>
                <a:lnTo>
                  <a:pt x="2303891" y="1185446"/>
                </a:lnTo>
                <a:lnTo>
                  <a:pt x="2293092" y="1182324"/>
                </a:lnTo>
                <a:lnTo>
                  <a:pt x="2282424" y="1179331"/>
                </a:lnTo>
                <a:lnTo>
                  <a:pt x="2271755" y="1176338"/>
                </a:lnTo>
                <a:lnTo>
                  <a:pt x="2261217" y="1173605"/>
                </a:lnTo>
                <a:lnTo>
                  <a:pt x="2250678" y="1170873"/>
                </a:lnTo>
                <a:lnTo>
                  <a:pt x="2240140" y="1168140"/>
                </a:lnTo>
                <a:lnTo>
                  <a:pt x="2219323" y="1163195"/>
                </a:lnTo>
                <a:lnTo>
                  <a:pt x="2198767" y="1158511"/>
                </a:lnTo>
                <a:lnTo>
                  <a:pt x="2178470" y="1154217"/>
                </a:lnTo>
                <a:lnTo>
                  <a:pt x="2158304" y="1150313"/>
                </a:lnTo>
                <a:lnTo>
                  <a:pt x="2138528" y="1146670"/>
                </a:lnTo>
                <a:lnTo>
                  <a:pt x="2119143" y="1143286"/>
                </a:lnTo>
                <a:lnTo>
                  <a:pt x="2099887" y="1140293"/>
                </a:lnTo>
                <a:lnTo>
                  <a:pt x="2081152" y="1137561"/>
                </a:lnTo>
                <a:lnTo>
                  <a:pt x="2062677" y="1135089"/>
                </a:lnTo>
                <a:lnTo>
                  <a:pt x="2044462" y="1132876"/>
                </a:lnTo>
                <a:lnTo>
                  <a:pt x="2026768" y="1130925"/>
                </a:lnTo>
                <a:lnTo>
                  <a:pt x="2009464" y="1129103"/>
                </a:lnTo>
                <a:lnTo>
                  <a:pt x="1992551" y="1127671"/>
                </a:lnTo>
                <a:lnTo>
                  <a:pt x="1976158" y="1126370"/>
                </a:lnTo>
                <a:lnTo>
                  <a:pt x="1960155" y="1125199"/>
                </a:lnTo>
                <a:lnTo>
                  <a:pt x="1944672" y="1124288"/>
                </a:lnTo>
                <a:lnTo>
                  <a:pt x="1929580" y="1123638"/>
                </a:lnTo>
                <a:lnTo>
                  <a:pt x="1915139" y="1122987"/>
                </a:lnTo>
                <a:lnTo>
                  <a:pt x="1901087" y="1122597"/>
                </a:lnTo>
                <a:lnTo>
                  <a:pt x="1887687" y="1122336"/>
                </a:lnTo>
                <a:lnTo>
                  <a:pt x="1874806" y="1122076"/>
                </a:lnTo>
                <a:lnTo>
                  <a:pt x="1862446" y="1122076"/>
                </a:lnTo>
                <a:lnTo>
                  <a:pt x="1850737" y="1122076"/>
                </a:lnTo>
                <a:close/>
                <a:moveTo>
                  <a:pt x="719088" y="759551"/>
                </a:moveTo>
                <a:lnTo>
                  <a:pt x="727805" y="759551"/>
                </a:lnTo>
                <a:lnTo>
                  <a:pt x="736392" y="759681"/>
                </a:lnTo>
                <a:lnTo>
                  <a:pt x="744979" y="759941"/>
                </a:lnTo>
                <a:lnTo>
                  <a:pt x="753696" y="760462"/>
                </a:lnTo>
                <a:lnTo>
                  <a:pt x="762413" y="761112"/>
                </a:lnTo>
                <a:lnTo>
                  <a:pt x="771130" y="761763"/>
                </a:lnTo>
                <a:lnTo>
                  <a:pt x="779847" y="762674"/>
                </a:lnTo>
                <a:lnTo>
                  <a:pt x="788564" y="763845"/>
                </a:lnTo>
                <a:lnTo>
                  <a:pt x="797281" y="765016"/>
                </a:lnTo>
                <a:lnTo>
                  <a:pt x="805998" y="766317"/>
                </a:lnTo>
                <a:lnTo>
                  <a:pt x="814845" y="767879"/>
                </a:lnTo>
                <a:lnTo>
                  <a:pt x="823562" y="769570"/>
                </a:lnTo>
                <a:lnTo>
                  <a:pt x="832409" y="771392"/>
                </a:lnTo>
                <a:lnTo>
                  <a:pt x="841126" y="773344"/>
                </a:lnTo>
                <a:lnTo>
                  <a:pt x="849843" y="775426"/>
                </a:lnTo>
                <a:lnTo>
                  <a:pt x="858690" y="777638"/>
                </a:lnTo>
                <a:lnTo>
                  <a:pt x="867407" y="779980"/>
                </a:lnTo>
                <a:lnTo>
                  <a:pt x="876124" y="782583"/>
                </a:lnTo>
                <a:lnTo>
                  <a:pt x="884841" y="785185"/>
                </a:lnTo>
                <a:lnTo>
                  <a:pt x="893558" y="788048"/>
                </a:lnTo>
                <a:lnTo>
                  <a:pt x="902275" y="791041"/>
                </a:lnTo>
                <a:lnTo>
                  <a:pt x="910992" y="794164"/>
                </a:lnTo>
                <a:lnTo>
                  <a:pt x="919709" y="797417"/>
                </a:lnTo>
                <a:lnTo>
                  <a:pt x="928426" y="800800"/>
                </a:lnTo>
                <a:lnTo>
                  <a:pt x="937013" y="804444"/>
                </a:lnTo>
                <a:lnTo>
                  <a:pt x="945600" y="808087"/>
                </a:lnTo>
                <a:lnTo>
                  <a:pt x="954317" y="811861"/>
                </a:lnTo>
                <a:lnTo>
                  <a:pt x="962773" y="815895"/>
                </a:lnTo>
                <a:lnTo>
                  <a:pt x="971360" y="820059"/>
                </a:lnTo>
                <a:lnTo>
                  <a:pt x="979947" y="824222"/>
                </a:lnTo>
                <a:lnTo>
                  <a:pt x="988404" y="828647"/>
                </a:lnTo>
                <a:lnTo>
                  <a:pt x="996861" y="833201"/>
                </a:lnTo>
                <a:lnTo>
                  <a:pt x="1005188" y="837885"/>
                </a:lnTo>
                <a:lnTo>
                  <a:pt x="1013644" y="842700"/>
                </a:lnTo>
                <a:lnTo>
                  <a:pt x="1021971" y="847645"/>
                </a:lnTo>
                <a:lnTo>
                  <a:pt x="1030298" y="852720"/>
                </a:lnTo>
                <a:lnTo>
                  <a:pt x="1038494" y="857924"/>
                </a:lnTo>
                <a:lnTo>
                  <a:pt x="1046691" y="863390"/>
                </a:lnTo>
                <a:lnTo>
                  <a:pt x="1054888" y="868855"/>
                </a:lnTo>
                <a:lnTo>
                  <a:pt x="1062954" y="874450"/>
                </a:lnTo>
                <a:lnTo>
                  <a:pt x="1071020" y="880306"/>
                </a:lnTo>
                <a:lnTo>
                  <a:pt x="1078957" y="886161"/>
                </a:lnTo>
                <a:lnTo>
                  <a:pt x="1086893" y="892277"/>
                </a:lnTo>
                <a:lnTo>
                  <a:pt x="1094830" y="898393"/>
                </a:lnTo>
                <a:lnTo>
                  <a:pt x="1102636" y="904769"/>
                </a:lnTo>
                <a:lnTo>
                  <a:pt x="1110442" y="911145"/>
                </a:lnTo>
                <a:lnTo>
                  <a:pt x="1118118" y="917781"/>
                </a:lnTo>
                <a:lnTo>
                  <a:pt x="1125794" y="924548"/>
                </a:lnTo>
                <a:lnTo>
                  <a:pt x="1133341" y="931314"/>
                </a:lnTo>
                <a:lnTo>
                  <a:pt x="1140887" y="938341"/>
                </a:lnTo>
                <a:lnTo>
                  <a:pt x="1148303" y="945368"/>
                </a:lnTo>
                <a:lnTo>
                  <a:pt x="1155719" y="952655"/>
                </a:lnTo>
                <a:lnTo>
                  <a:pt x="1163004" y="960072"/>
                </a:lnTo>
                <a:lnTo>
                  <a:pt x="1170160" y="967619"/>
                </a:lnTo>
                <a:lnTo>
                  <a:pt x="1177316" y="975166"/>
                </a:lnTo>
                <a:lnTo>
                  <a:pt x="1184342" y="982974"/>
                </a:lnTo>
                <a:lnTo>
                  <a:pt x="1191367" y="990911"/>
                </a:lnTo>
                <a:lnTo>
                  <a:pt x="1198263" y="998849"/>
                </a:lnTo>
                <a:lnTo>
                  <a:pt x="1205028" y="1007047"/>
                </a:lnTo>
                <a:lnTo>
                  <a:pt x="1211663" y="1015374"/>
                </a:lnTo>
                <a:lnTo>
                  <a:pt x="1216477" y="1021360"/>
                </a:lnTo>
                <a:lnTo>
                  <a:pt x="1221291" y="1027606"/>
                </a:lnTo>
                <a:lnTo>
                  <a:pt x="1225845" y="1033722"/>
                </a:lnTo>
                <a:lnTo>
                  <a:pt x="1230399" y="1039968"/>
                </a:lnTo>
                <a:lnTo>
                  <a:pt x="1239246" y="1052460"/>
                </a:lnTo>
                <a:lnTo>
                  <a:pt x="1247833" y="1065082"/>
                </a:lnTo>
                <a:lnTo>
                  <a:pt x="1263445" y="1060527"/>
                </a:lnTo>
                <a:lnTo>
                  <a:pt x="1279188" y="1056103"/>
                </a:lnTo>
                <a:lnTo>
                  <a:pt x="1295060" y="1051679"/>
                </a:lnTo>
                <a:lnTo>
                  <a:pt x="1310933" y="1047385"/>
                </a:lnTo>
                <a:lnTo>
                  <a:pt x="1326936" y="1043351"/>
                </a:lnTo>
                <a:lnTo>
                  <a:pt x="1343069" y="1039447"/>
                </a:lnTo>
                <a:lnTo>
                  <a:pt x="1359202" y="1035674"/>
                </a:lnTo>
                <a:lnTo>
                  <a:pt x="1375335" y="1032030"/>
                </a:lnTo>
                <a:lnTo>
                  <a:pt x="1391728" y="1028517"/>
                </a:lnTo>
                <a:lnTo>
                  <a:pt x="1408121" y="1025134"/>
                </a:lnTo>
                <a:lnTo>
                  <a:pt x="1424515" y="1021881"/>
                </a:lnTo>
                <a:lnTo>
                  <a:pt x="1441038" y="1018758"/>
                </a:lnTo>
                <a:lnTo>
                  <a:pt x="1457691" y="1015895"/>
                </a:lnTo>
                <a:lnTo>
                  <a:pt x="1474344" y="1013032"/>
                </a:lnTo>
                <a:lnTo>
                  <a:pt x="1491128" y="1010430"/>
                </a:lnTo>
                <a:lnTo>
                  <a:pt x="1507912" y="1007827"/>
                </a:lnTo>
                <a:lnTo>
                  <a:pt x="1524825" y="1005485"/>
                </a:lnTo>
                <a:lnTo>
                  <a:pt x="1541869" y="1003273"/>
                </a:lnTo>
                <a:lnTo>
                  <a:pt x="1558782" y="1001191"/>
                </a:lnTo>
                <a:lnTo>
                  <a:pt x="1575956" y="999239"/>
                </a:lnTo>
                <a:lnTo>
                  <a:pt x="1593130" y="997547"/>
                </a:lnTo>
                <a:lnTo>
                  <a:pt x="1610304" y="995856"/>
                </a:lnTo>
                <a:lnTo>
                  <a:pt x="1627608" y="994425"/>
                </a:lnTo>
                <a:lnTo>
                  <a:pt x="1644912" y="992993"/>
                </a:lnTo>
                <a:lnTo>
                  <a:pt x="1662346" y="991822"/>
                </a:lnTo>
                <a:lnTo>
                  <a:pt x="1679780" y="990911"/>
                </a:lnTo>
                <a:lnTo>
                  <a:pt x="1697344" y="990000"/>
                </a:lnTo>
                <a:lnTo>
                  <a:pt x="1714908" y="989220"/>
                </a:lnTo>
                <a:lnTo>
                  <a:pt x="1732472" y="988699"/>
                </a:lnTo>
                <a:lnTo>
                  <a:pt x="1750296" y="988309"/>
                </a:lnTo>
                <a:lnTo>
                  <a:pt x="1768120" y="988048"/>
                </a:lnTo>
                <a:lnTo>
                  <a:pt x="1785815" y="988048"/>
                </a:lnTo>
                <a:lnTo>
                  <a:pt x="1804680" y="988048"/>
                </a:lnTo>
                <a:lnTo>
                  <a:pt x="1823415" y="988309"/>
                </a:lnTo>
                <a:lnTo>
                  <a:pt x="1842150" y="988829"/>
                </a:lnTo>
                <a:lnTo>
                  <a:pt x="1860755" y="989480"/>
                </a:lnTo>
                <a:lnTo>
                  <a:pt x="1879360" y="990261"/>
                </a:lnTo>
                <a:lnTo>
                  <a:pt x="1897835" y="991171"/>
                </a:lnTo>
                <a:lnTo>
                  <a:pt x="1916310" y="992343"/>
                </a:lnTo>
                <a:lnTo>
                  <a:pt x="1934784" y="993644"/>
                </a:lnTo>
                <a:lnTo>
                  <a:pt x="1952999" y="995075"/>
                </a:lnTo>
                <a:lnTo>
                  <a:pt x="1971344" y="996767"/>
                </a:lnTo>
                <a:lnTo>
                  <a:pt x="1989428" y="998588"/>
                </a:lnTo>
                <a:lnTo>
                  <a:pt x="2007643" y="1000540"/>
                </a:lnTo>
                <a:lnTo>
                  <a:pt x="2025597" y="1002752"/>
                </a:lnTo>
                <a:lnTo>
                  <a:pt x="2043552" y="1005095"/>
                </a:lnTo>
                <a:lnTo>
                  <a:pt x="2061506" y="1007567"/>
                </a:lnTo>
                <a:lnTo>
                  <a:pt x="2079331" y="1010170"/>
                </a:lnTo>
                <a:lnTo>
                  <a:pt x="2097025" y="1013032"/>
                </a:lnTo>
                <a:lnTo>
                  <a:pt x="2114719" y="1016025"/>
                </a:lnTo>
                <a:lnTo>
                  <a:pt x="2132283" y="1019148"/>
                </a:lnTo>
                <a:lnTo>
                  <a:pt x="2149717" y="1022401"/>
                </a:lnTo>
                <a:lnTo>
                  <a:pt x="2167151" y="1025784"/>
                </a:lnTo>
                <a:lnTo>
                  <a:pt x="2184455" y="1029428"/>
                </a:lnTo>
                <a:lnTo>
                  <a:pt x="2201629" y="1033201"/>
                </a:lnTo>
                <a:lnTo>
                  <a:pt x="2218803" y="1037105"/>
                </a:lnTo>
                <a:lnTo>
                  <a:pt x="2235846" y="1041139"/>
                </a:lnTo>
                <a:lnTo>
                  <a:pt x="2252890" y="1045433"/>
                </a:lnTo>
                <a:lnTo>
                  <a:pt x="2269673" y="1049727"/>
                </a:lnTo>
                <a:lnTo>
                  <a:pt x="2286457" y="1054412"/>
                </a:lnTo>
                <a:lnTo>
                  <a:pt x="2303110" y="1059096"/>
                </a:lnTo>
                <a:lnTo>
                  <a:pt x="2319764" y="1063911"/>
                </a:lnTo>
                <a:lnTo>
                  <a:pt x="2336157" y="1068855"/>
                </a:lnTo>
                <a:lnTo>
                  <a:pt x="2352550" y="1073930"/>
                </a:lnTo>
                <a:lnTo>
                  <a:pt x="2368813" y="1079265"/>
                </a:lnTo>
                <a:lnTo>
                  <a:pt x="2385076" y="1084600"/>
                </a:lnTo>
                <a:lnTo>
                  <a:pt x="2401079" y="1090196"/>
                </a:lnTo>
                <a:lnTo>
                  <a:pt x="2417082" y="1095791"/>
                </a:lnTo>
                <a:lnTo>
                  <a:pt x="2432955" y="1101647"/>
                </a:lnTo>
                <a:lnTo>
                  <a:pt x="2448697" y="1107632"/>
                </a:lnTo>
                <a:lnTo>
                  <a:pt x="2464310" y="1113748"/>
                </a:lnTo>
                <a:lnTo>
                  <a:pt x="2479792" y="1119994"/>
                </a:lnTo>
                <a:lnTo>
                  <a:pt x="2495275" y="1126370"/>
                </a:lnTo>
                <a:lnTo>
                  <a:pt x="2510627" y="1132876"/>
                </a:lnTo>
                <a:lnTo>
                  <a:pt x="2525719" y="1139513"/>
                </a:lnTo>
                <a:lnTo>
                  <a:pt x="2540811" y="1146279"/>
                </a:lnTo>
                <a:lnTo>
                  <a:pt x="2555773" y="1153176"/>
                </a:lnTo>
                <a:lnTo>
                  <a:pt x="2570605" y="1160202"/>
                </a:lnTo>
                <a:lnTo>
                  <a:pt x="2585307" y="1167359"/>
                </a:lnTo>
                <a:lnTo>
                  <a:pt x="2599879" y="1174646"/>
                </a:lnTo>
                <a:lnTo>
                  <a:pt x="2614320" y="1182063"/>
                </a:lnTo>
                <a:lnTo>
                  <a:pt x="2628632" y="1189610"/>
                </a:lnTo>
                <a:lnTo>
                  <a:pt x="2642943" y="1197288"/>
                </a:lnTo>
                <a:lnTo>
                  <a:pt x="2656995" y="1205095"/>
                </a:lnTo>
                <a:lnTo>
                  <a:pt x="2670916" y="1213033"/>
                </a:lnTo>
                <a:lnTo>
                  <a:pt x="2684707" y="1221100"/>
                </a:lnTo>
                <a:lnTo>
                  <a:pt x="2698368" y="1229298"/>
                </a:lnTo>
                <a:lnTo>
                  <a:pt x="2712029" y="1237496"/>
                </a:lnTo>
                <a:lnTo>
                  <a:pt x="2725430" y="1245954"/>
                </a:lnTo>
                <a:lnTo>
                  <a:pt x="2738700" y="1254542"/>
                </a:lnTo>
                <a:lnTo>
                  <a:pt x="2751841" y="1263130"/>
                </a:lnTo>
                <a:lnTo>
                  <a:pt x="2764851" y="1271849"/>
                </a:lnTo>
                <a:lnTo>
                  <a:pt x="2777602" y="1280697"/>
                </a:lnTo>
                <a:lnTo>
                  <a:pt x="2790352" y="1289806"/>
                </a:lnTo>
                <a:lnTo>
                  <a:pt x="2802972" y="1298784"/>
                </a:lnTo>
                <a:lnTo>
                  <a:pt x="2815332" y="1308023"/>
                </a:lnTo>
                <a:lnTo>
                  <a:pt x="2827692" y="1317392"/>
                </a:lnTo>
                <a:lnTo>
                  <a:pt x="2839791" y="1326761"/>
                </a:lnTo>
                <a:lnTo>
                  <a:pt x="2851761" y="1336390"/>
                </a:lnTo>
                <a:lnTo>
                  <a:pt x="2863601" y="1346019"/>
                </a:lnTo>
                <a:lnTo>
                  <a:pt x="2875310" y="1355779"/>
                </a:lnTo>
                <a:lnTo>
                  <a:pt x="2886759" y="1365538"/>
                </a:lnTo>
                <a:lnTo>
                  <a:pt x="2898078" y="1375558"/>
                </a:lnTo>
                <a:lnTo>
                  <a:pt x="2909397" y="1385577"/>
                </a:lnTo>
                <a:lnTo>
                  <a:pt x="2920456" y="1395727"/>
                </a:lnTo>
                <a:lnTo>
                  <a:pt x="2931385" y="1406007"/>
                </a:lnTo>
                <a:lnTo>
                  <a:pt x="2942184" y="1416417"/>
                </a:lnTo>
                <a:lnTo>
                  <a:pt x="2952722" y="1426826"/>
                </a:lnTo>
                <a:lnTo>
                  <a:pt x="2963131" y="1437497"/>
                </a:lnTo>
                <a:lnTo>
                  <a:pt x="2973279" y="1448037"/>
                </a:lnTo>
                <a:lnTo>
                  <a:pt x="2983427" y="1458837"/>
                </a:lnTo>
                <a:lnTo>
                  <a:pt x="2993315" y="1469637"/>
                </a:lnTo>
                <a:lnTo>
                  <a:pt x="3002943" y="1480828"/>
                </a:lnTo>
                <a:lnTo>
                  <a:pt x="3012570" y="1491758"/>
                </a:lnTo>
                <a:lnTo>
                  <a:pt x="3021938" y="1502949"/>
                </a:lnTo>
                <a:lnTo>
                  <a:pt x="3031175" y="1514140"/>
                </a:lnTo>
                <a:lnTo>
                  <a:pt x="3040152" y="1525460"/>
                </a:lnTo>
                <a:lnTo>
                  <a:pt x="3049000" y="1536781"/>
                </a:lnTo>
                <a:lnTo>
                  <a:pt x="3057717" y="1548362"/>
                </a:lnTo>
                <a:lnTo>
                  <a:pt x="3066173" y="1559943"/>
                </a:lnTo>
                <a:lnTo>
                  <a:pt x="3074500" y="1571524"/>
                </a:lnTo>
                <a:lnTo>
                  <a:pt x="3082697" y="1583235"/>
                </a:lnTo>
                <a:lnTo>
                  <a:pt x="3090633" y="1595077"/>
                </a:lnTo>
                <a:lnTo>
                  <a:pt x="3098309" y="1606918"/>
                </a:lnTo>
                <a:lnTo>
                  <a:pt x="3105985" y="1619020"/>
                </a:lnTo>
                <a:lnTo>
                  <a:pt x="3113271" y="1630991"/>
                </a:lnTo>
                <a:lnTo>
                  <a:pt x="3120557" y="1643092"/>
                </a:lnTo>
                <a:lnTo>
                  <a:pt x="3127453" y="1655324"/>
                </a:lnTo>
                <a:lnTo>
                  <a:pt x="3134348" y="1667686"/>
                </a:lnTo>
                <a:lnTo>
                  <a:pt x="3140983" y="1680048"/>
                </a:lnTo>
                <a:lnTo>
                  <a:pt x="3147359" y="1692409"/>
                </a:lnTo>
                <a:lnTo>
                  <a:pt x="3153604" y="1704901"/>
                </a:lnTo>
                <a:lnTo>
                  <a:pt x="3159588" y="1717523"/>
                </a:lnTo>
                <a:lnTo>
                  <a:pt x="3165443" y="1730145"/>
                </a:lnTo>
                <a:lnTo>
                  <a:pt x="3171038" y="1742898"/>
                </a:lnTo>
                <a:lnTo>
                  <a:pt x="3176502" y="1755650"/>
                </a:lnTo>
                <a:lnTo>
                  <a:pt x="3181706" y="1768532"/>
                </a:lnTo>
                <a:lnTo>
                  <a:pt x="3186650" y="1781545"/>
                </a:lnTo>
                <a:lnTo>
                  <a:pt x="3191464" y="1794427"/>
                </a:lnTo>
                <a:lnTo>
                  <a:pt x="3196148" y="1807570"/>
                </a:lnTo>
                <a:lnTo>
                  <a:pt x="3200441" y="1820712"/>
                </a:lnTo>
                <a:lnTo>
                  <a:pt x="3204605" y="1833855"/>
                </a:lnTo>
                <a:lnTo>
                  <a:pt x="3208638" y="1847127"/>
                </a:lnTo>
                <a:lnTo>
                  <a:pt x="3212411" y="1860400"/>
                </a:lnTo>
                <a:lnTo>
                  <a:pt x="3215924" y="1873803"/>
                </a:lnTo>
                <a:lnTo>
                  <a:pt x="3219176" y="1887205"/>
                </a:lnTo>
                <a:lnTo>
                  <a:pt x="3222299" y="1900738"/>
                </a:lnTo>
                <a:lnTo>
                  <a:pt x="3225161" y="1914271"/>
                </a:lnTo>
                <a:lnTo>
                  <a:pt x="3227763" y="1927934"/>
                </a:lnTo>
                <a:lnTo>
                  <a:pt x="3230235" y="1941467"/>
                </a:lnTo>
                <a:lnTo>
                  <a:pt x="3232447" y="1955260"/>
                </a:lnTo>
                <a:lnTo>
                  <a:pt x="3234399" y="1968923"/>
                </a:lnTo>
                <a:lnTo>
                  <a:pt x="3236220" y="1982716"/>
                </a:lnTo>
                <a:lnTo>
                  <a:pt x="3237651" y="1996640"/>
                </a:lnTo>
                <a:lnTo>
                  <a:pt x="3238952" y="2010433"/>
                </a:lnTo>
                <a:lnTo>
                  <a:pt x="3239993" y="2024486"/>
                </a:lnTo>
                <a:lnTo>
                  <a:pt x="3240904" y="2038409"/>
                </a:lnTo>
                <a:lnTo>
                  <a:pt x="3241424" y="2052463"/>
                </a:lnTo>
                <a:lnTo>
                  <a:pt x="3241814" y="2066516"/>
                </a:lnTo>
                <a:lnTo>
                  <a:pt x="3241945" y="2080700"/>
                </a:lnTo>
                <a:lnTo>
                  <a:pt x="3241814" y="2092151"/>
                </a:lnTo>
                <a:lnTo>
                  <a:pt x="3241554" y="2103732"/>
                </a:lnTo>
                <a:lnTo>
                  <a:pt x="3248840" y="2111019"/>
                </a:lnTo>
                <a:lnTo>
                  <a:pt x="3255996" y="2118436"/>
                </a:lnTo>
                <a:lnTo>
                  <a:pt x="3263021" y="2125983"/>
                </a:lnTo>
                <a:lnTo>
                  <a:pt x="3269917" y="2133530"/>
                </a:lnTo>
                <a:lnTo>
                  <a:pt x="3276813" y="2141207"/>
                </a:lnTo>
                <a:lnTo>
                  <a:pt x="3283578" y="2149015"/>
                </a:lnTo>
                <a:lnTo>
                  <a:pt x="3290213" y="2156692"/>
                </a:lnTo>
                <a:lnTo>
                  <a:pt x="3296719" y="2164630"/>
                </a:lnTo>
                <a:lnTo>
                  <a:pt x="3303094" y="2172567"/>
                </a:lnTo>
                <a:lnTo>
                  <a:pt x="3309339" y="2180505"/>
                </a:lnTo>
                <a:lnTo>
                  <a:pt x="3315584" y="2188573"/>
                </a:lnTo>
                <a:lnTo>
                  <a:pt x="3321699" y="2196770"/>
                </a:lnTo>
                <a:lnTo>
                  <a:pt x="3327683" y="2204968"/>
                </a:lnTo>
                <a:lnTo>
                  <a:pt x="3333538" y="2213296"/>
                </a:lnTo>
                <a:lnTo>
                  <a:pt x="3339263" y="2221624"/>
                </a:lnTo>
                <a:lnTo>
                  <a:pt x="3344987" y="2230082"/>
                </a:lnTo>
                <a:lnTo>
                  <a:pt x="3350452" y="2238540"/>
                </a:lnTo>
                <a:lnTo>
                  <a:pt x="3355916" y="2247128"/>
                </a:lnTo>
                <a:lnTo>
                  <a:pt x="3361250" y="2255716"/>
                </a:lnTo>
                <a:lnTo>
                  <a:pt x="3366585" y="2264435"/>
                </a:lnTo>
                <a:lnTo>
                  <a:pt x="3371659" y="2273283"/>
                </a:lnTo>
                <a:lnTo>
                  <a:pt x="3376733" y="2282002"/>
                </a:lnTo>
                <a:lnTo>
                  <a:pt x="3381677" y="2290980"/>
                </a:lnTo>
                <a:lnTo>
                  <a:pt x="3386491" y="2299959"/>
                </a:lnTo>
                <a:lnTo>
                  <a:pt x="3391174" y="2308937"/>
                </a:lnTo>
                <a:lnTo>
                  <a:pt x="3395728" y="2318046"/>
                </a:lnTo>
                <a:lnTo>
                  <a:pt x="3400282" y="2327415"/>
                </a:lnTo>
                <a:lnTo>
                  <a:pt x="3404705" y="2336654"/>
                </a:lnTo>
                <a:lnTo>
                  <a:pt x="3408999" y="2345892"/>
                </a:lnTo>
                <a:lnTo>
                  <a:pt x="3413162" y="2355391"/>
                </a:lnTo>
                <a:lnTo>
                  <a:pt x="3417195" y="2364760"/>
                </a:lnTo>
                <a:lnTo>
                  <a:pt x="3421229" y="2374259"/>
                </a:lnTo>
                <a:lnTo>
                  <a:pt x="3425132" y="2383889"/>
                </a:lnTo>
                <a:lnTo>
                  <a:pt x="3428905" y="2393518"/>
                </a:lnTo>
                <a:lnTo>
                  <a:pt x="3432548" y="2403277"/>
                </a:lnTo>
                <a:lnTo>
                  <a:pt x="3436061" y="2413036"/>
                </a:lnTo>
                <a:lnTo>
                  <a:pt x="3439573" y="2422796"/>
                </a:lnTo>
                <a:lnTo>
                  <a:pt x="3442826" y="2432685"/>
                </a:lnTo>
                <a:lnTo>
                  <a:pt x="3446079" y="2442705"/>
                </a:lnTo>
                <a:lnTo>
                  <a:pt x="3449331" y="2452724"/>
                </a:lnTo>
                <a:lnTo>
                  <a:pt x="3452324" y="2462874"/>
                </a:lnTo>
                <a:lnTo>
                  <a:pt x="3455316" y="2473023"/>
                </a:lnTo>
                <a:lnTo>
                  <a:pt x="3458048" y="2483303"/>
                </a:lnTo>
                <a:lnTo>
                  <a:pt x="3460780" y="2493583"/>
                </a:lnTo>
                <a:lnTo>
                  <a:pt x="3463513" y="2503993"/>
                </a:lnTo>
                <a:lnTo>
                  <a:pt x="3465985" y="2514403"/>
                </a:lnTo>
                <a:lnTo>
                  <a:pt x="3468457" y="2524813"/>
                </a:lnTo>
                <a:lnTo>
                  <a:pt x="3470798" y="2535353"/>
                </a:lnTo>
                <a:lnTo>
                  <a:pt x="3473010" y="2546023"/>
                </a:lnTo>
                <a:lnTo>
                  <a:pt x="3475092" y="2556693"/>
                </a:lnTo>
                <a:lnTo>
                  <a:pt x="3477174" y="2567493"/>
                </a:lnTo>
                <a:lnTo>
                  <a:pt x="3478995" y="2578294"/>
                </a:lnTo>
                <a:lnTo>
                  <a:pt x="3480816" y="2589094"/>
                </a:lnTo>
                <a:lnTo>
                  <a:pt x="3482508" y="2600024"/>
                </a:lnTo>
                <a:lnTo>
                  <a:pt x="3484199" y="2611085"/>
                </a:lnTo>
                <a:lnTo>
                  <a:pt x="3485630" y="2622146"/>
                </a:lnTo>
                <a:lnTo>
                  <a:pt x="3487061" y="2633206"/>
                </a:lnTo>
                <a:lnTo>
                  <a:pt x="3488363" y="2644397"/>
                </a:lnTo>
                <a:lnTo>
                  <a:pt x="3489533" y="2655718"/>
                </a:lnTo>
                <a:lnTo>
                  <a:pt x="3490704" y="2667038"/>
                </a:lnTo>
                <a:lnTo>
                  <a:pt x="3491745" y="2678359"/>
                </a:lnTo>
                <a:lnTo>
                  <a:pt x="3492526" y="2689810"/>
                </a:lnTo>
                <a:lnTo>
                  <a:pt x="3493437" y="2701261"/>
                </a:lnTo>
                <a:lnTo>
                  <a:pt x="3494087" y="2712842"/>
                </a:lnTo>
                <a:lnTo>
                  <a:pt x="3489533" y="2695796"/>
                </a:lnTo>
                <a:lnTo>
                  <a:pt x="3484850" y="2678880"/>
                </a:lnTo>
                <a:lnTo>
                  <a:pt x="3479906" y="2662094"/>
                </a:lnTo>
                <a:lnTo>
                  <a:pt x="3474702" y="2645308"/>
                </a:lnTo>
                <a:lnTo>
                  <a:pt x="3469237" y="2628782"/>
                </a:lnTo>
                <a:lnTo>
                  <a:pt x="3463513" y="2612256"/>
                </a:lnTo>
                <a:lnTo>
                  <a:pt x="3457658" y="2595861"/>
                </a:lnTo>
                <a:lnTo>
                  <a:pt x="3451413" y="2579595"/>
                </a:lnTo>
                <a:lnTo>
                  <a:pt x="3445038" y="2563330"/>
                </a:lnTo>
                <a:lnTo>
                  <a:pt x="3438402" y="2547324"/>
                </a:lnTo>
                <a:lnTo>
                  <a:pt x="3431507" y="2531579"/>
                </a:lnTo>
                <a:lnTo>
                  <a:pt x="3424351" y="2515834"/>
                </a:lnTo>
                <a:lnTo>
                  <a:pt x="3416935" y="2500350"/>
                </a:lnTo>
                <a:lnTo>
                  <a:pt x="3409259" y="2484995"/>
                </a:lnTo>
                <a:lnTo>
                  <a:pt x="3405356" y="2477318"/>
                </a:lnTo>
                <a:lnTo>
                  <a:pt x="3401323" y="2469770"/>
                </a:lnTo>
                <a:lnTo>
                  <a:pt x="3397289" y="2462223"/>
                </a:lnTo>
                <a:lnTo>
                  <a:pt x="3393126" y="2454806"/>
                </a:lnTo>
                <a:lnTo>
                  <a:pt x="3388963" y="2447389"/>
                </a:lnTo>
                <a:lnTo>
                  <a:pt x="3384669" y="2439972"/>
                </a:lnTo>
                <a:lnTo>
                  <a:pt x="3380376" y="2432685"/>
                </a:lnTo>
                <a:lnTo>
                  <a:pt x="3375952" y="2425398"/>
                </a:lnTo>
                <a:lnTo>
                  <a:pt x="3371529" y="2418241"/>
                </a:lnTo>
                <a:lnTo>
                  <a:pt x="3366975" y="2411084"/>
                </a:lnTo>
                <a:lnTo>
                  <a:pt x="3362421" y="2403928"/>
                </a:lnTo>
                <a:lnTo>
                  <a:pt x="3357738" y="2396901"/>
                </a:lnTo>
                <a:lnTo>
                  <a:pt x="3353054" y="2389874"/>
                </a:lnTo>
                <a:lnTo>
                  <a:pt x="3348240" y="2382978"/>
                </a:lnTo>
                <a:lnTo>
                  <a:pt x="3343426" y="2376081"/>
                </a:lnTo>
                <a:lnTo>
                  <a:pt x="3338482" y="2369315"/>
                </a:lnTo>
                <a:lnTo>
                  <a:pt x="3333538" y="2362548"/>
                </a:lnTo>
                <a:lnTo>
                  <a:pt x="3328464" y="2355782"/>
                </a:lnTo>
                <a:lnTo>
                  <a:pt x="3323260" y="2349145"/>
                </a:lnTo>
                <a:lnTo>
                  <a:pt x="3318056" y="2342639"/>
                </a:lnTo>
                <a:lnTo>
                  <a:pt x="3312852" y="2336133"/>
                </a:lnTo>
                <a:lnTo>
                  <a:pt x="3307517" y="2329627"/>
                </a:lnTo>
                <a:lnTo>
                  <a:pt x="3302053" y="2323381"/>
                </a:lnTo>
                <a:lnTo>
                  <a:pt x="3296588" y="2316875"/>
                </a:lnTo>
                <a:lnTo>
                  <a:pt x="3290994" y="2310629"/>
                </a:lnTo>
                <a:lnTo>
                  <a:pt x="3285399" y="2304513"/>
                </a:lnTo>
                <a:lnTo>
                  <a:pt x="3279675" y="2298397"/>
                </a:lnTo>
                <a:lnTo>
                  <a:pt x="3273950" y="2292411"/>
                </a:lnTo>
                <a:lnTo>
                  <a:pt x="3268096" y="2286426"/>
                </a:lnTo>
                <a:lnTo>
                  <a:pt x="3262111" y="2280570"/>
                </a:lnTo>
                <a:lnTo>
                  <a:pt x="3256126" y="2274715"/>
                </a:lnTo>
                <a:lnTo>
                  <a:pt x="3250141" y="2268989"/>
                </a:lnTo>
                <a:lnTo>
                  <a:pt x="3244026" y="2263394"/>
                </a:lnTo>
                <a:lnTo>
                  <a:pt x="3237781" y="2257798"/>
                </a:lnTo>
                <a:lnTo>
                  <a:pt x="3231536" y="2252333"/>
                </a:lnTo>
                <a:lnTo>
                  <a:pt x="3225161" y="2246868"/>
                </a:lnTo>
                <a:lnTo>
                  <a:pt x="3222819" y="2257929"/>
                </a:lnTo>
                <a:lnTo>
                  <a:pt x="3220347" y="2268859"/>
                </a:lnTo>
                <a:lnTo>
                  <a:pt x="3217745" y="2279789"/>
                </a:lnTo>
                <a:lnTo>
                  <a:pt x="3215013" y="2290720"/>
                </a:lnTo>
                <a:lnTo>
                  <a:pt x="3212151" y="2301650"/>
                </a:lnTo>
                <a:lnTo>
                  <a:pt x="3209028" y="2312451"/>
                </a:lnTo>
                <a:lnTo>
                  <a:pt x="3205906" y="2323381"/>
                </a:lnTo>
                <a:lnTo>
                  <a:pt x="3202523" y="2334051"/>
                </a:lnTo>
                <a:lnTo>
                  <a:pt x="3199140" y="2344721"/>
                </a:lnTo>
                <a:lnTo>
                  <a:pt x="3195497" y="2355391"/>
                </a:lnTo>
                <a:lnTo>
                  <a:pt x="3191724" y="2366062"/>
                </a:lnTo>
                <a:lnTo>
                  <a:pt x="3187821" y="2376602"/>
                </a:lnTo>
                <a:lnTo>
                  <a:pt x="3183918" y="2387142"/>
                </a:lnTo>
                <a:lnTo>
                  <a:pt x="3179755" y="2397682"/>
                </a:lnTo>
                <a:lnTo>
                  <a:pt x="3175461" y="2408092"/>
                </a:lnTo>
                <a:lnTo>
                  <a:pt x="3171038" y="2418502"/>
                </a:lnTo>
                <a:lnTo>
                  <a:pt x="3166484" y="2428781"/>
                </a:lnTo>
                <a:lnTo>
                  <a:pt x="3161800" y="2439191"/>
                </a:lnTo>
                <a:lnTo>
                  <a:pt x="3156856" y="2449341"/>
                </a:lnTo>
                <a:lnTo>
                  <a:pt x="3151912" y="2459621"/>
                </a:lnTo>
                <a:lnTo>
                  <a:pt x="3146838" y="2469770"/>
                </a:lnTo>
                <a:lnTo>
                  <a:pt x="3141634" y="2479920"/>
                </a:lnTo>
                <a:lnTo>
                  <a:pt x="3136300" y="2489940"/>
                </a:lnTo>
                <a:lnTo>
                  <a:pt x="3130835" y="2499959"/>
                </a:lnTo>
                <a:lnTo>
                  <a:pt x="3125241" y="2509979"/>
                </a:lnTo>
                <a:lnTo>
                  <a:pt x="3119516" y="2519868"/>
                </a:lnTo>
                <a:lnTo>
                  <a:pt x="3113662" y="2529758"/>
                </a:lnTo>
                <a:lnTo>
                  <a:pt x="3107677" y="2539517"/>
                </a:lnTo>
                <a:lnTo>
                  <a:pt x="3101562" y="2549276"/>
                </a:lnTo>
                <a:lnTo>
                  <a:pt x="3095317" y="2559035"/>
                </a:lnTo>
                <a:lnTo>
                  <a:pt x="3088942" y="2568665"/>
                </a:lnTo>
                <a:lnTo>
                  <a:pt x="3082436" y="2578294"/>
                </a:lnTo>
                <a:lnTo>
                  <a:pt x="3075801" y="2587793"/>
                </a:lnTo>
                <a:lnTo>
                  <a:pt x="3069166" y="2597292"/>
                </a:lnTo>
                <a:lnTo>
                  <a:pt x="3062270" y="2606791"/>
                </a:lnTo>
                <a:lnTo>
                  <a:pt x="3055375" y="2616160"/>
                </a:lnTo>
                <a:lnTo>
                  <a:pt x="3048219" y="2625529"/>
                </a:lnTo>
                <a:lnTo>
                  <a:pt x="3041063" y="2634768"/>
                </a:lnTo>
                <a:lnTo>
                  <a:pt x="3033647" y="2643876"/>
                </a:lnTo>
                <a:lnTo>
                  <a:pt x="3026231" y="2653115"/>
                </a:lnTo>
                <a:lnTo>
                  <a:pt x="3018685" y="2662224"/>
                </a:lnTo>
                <a:lnTo>
                  <a:pt x="3011009" y="2671202"/>
                </a:lnTo>
                <a:lnTo>
                  <a:pt x="3003333" y="2680181"/>
                </a:lnTo>
                <a:lnTo>
                  <a:pt x="2995396" y="2689029"/>
                </a:lnTo>
                <a:lnTo>
                  <a:pt x="2987330" y="2697878"/>
                </a:lnTo>
                <a:lnTo>
                  <a:pt x="2979264" y="2706726"/>
                </a:lnTo>
                <a:lnTo>
                  <a:pt x="2971067" y="2715444"/>
                </a:lnTo>
                <a:lnTo>
                  <a:pt x="2962740" y="2724163"/>
                </a:lnTo>
                <a:lnTo>
                  <a:pt x="2954283" y="2732751"/>
                </a:lnTo>
                <a:lnTo>
                  <a:pt x="2945697" y="2741339"/>
                </a:lnTo>
                <a:lnTo>
                  <a:pt x="2936980" y="2749797"/>
                </a:lnTo>
                <a:lnTo>
                  <a:pt x="2928263" y="2758255"/>
                </a:lnTo>
                <a:lnTo>
                  <a:pt x="2919415" y="2766583"/>
                </a:lnTo>
                <a:lnTo>
                  <a:pt x="2910308" y="2774781"/>
                </a:lnTo>
                <a:lnTo>
                  <a:pt x="2901201" y="2782979"/>
                </a:lnTo>
                <a:lnTo>
                  <a:pt x="2891963" y="2791177"/>
                </a:lnTo>
                <a:lnTo>
                  <a:pt x="2882596" y="2799244"/>
                </a:lnTo>
                <a:lnTo>
                  <a:pt x="2873228" y="2807182"/>
                </a:lnTo>
                <a:lnTo>
                  <a:pt x="2863731" y="2815119"/>
                </a:lnTo>
                <a:lnTo>
                  <a:pt x="2854103" y="2822927"/>
                </a:lnTo>
                <a:lnTo>
                  <a:pt x="2844475" y="2830734"/>
                </a:lnTo>
                <a:lnTo>
                  <a:pt x="2834587" y="2838542"/>
                </a:lnTo>
                <a:lnTo>
                  <a:pt x="2824699" y="2846089"/>
                </a:lnTo>
                <a:lnTo>
                  <a:pt x="2814681" y="2853636"/>
                </a:lnTo>
                <a:lnTo>
                  <a:pt x="2814681" y="3239454"/>
                </a:lnTo>
                <a:lnTo>
                  <a:pt x="2814681" y="3242837"/>
                </a:lnTo>
                <a:lnTo>
                  <a:pt x="2814551" y="3246220"/>
                </a:lnTo>
                <a:lnTo>
                  <a:pt x="2814291" y="3249603"/>
                </a:lnTo>
                <a:lnTo>
                  <a:pt x="2814031" y="3252986"/>
                </a:lnTo>
                <a:lnTo>
                  <a:pt x="2813640" y="3256370"/>
                </a:lnTo>
                <a:lnTo>
                  <a:pt x="2813250" y="3259623"/>
                </a:lnTo>
                <a:lnTo>
                  <a:pt x="2812600" y="3262876"/>
                </a:lnTo>
                <a:lnTo>
                  <a:pt x="2812079" y="3266129"/>
                </a:lnTo>
                <a:lnTo>
                  <a:pt x="2811299" y="3269382"/>
                </a:lnTo>
                <a:lnTo>
                  <a:pt x="2810518" y="3272635"/>
                </a:lnTo>
                <a:lnTo>
                  <a:pt x="2809737" y="3275758"/>
                </a:lnTo>
                <a:lnTo>
                  <a:pt x="2808697" y="3278881"/>
                </a:lnTo>
                <a:lnTo>
                  <a:pt x="2807786" y="3282004"/>
                </a:lnTo>
                <a:lnTo>
                  <a:pt x="2806615" y="3285127"/>
                </a:lnTo>
                <a:lnTo>
                  <a:pt x="2805574" y="3288120"/>
                </a:lnTo>
                <a:lnTo>
                  <a:pt x="2804273" y="3291113"/>
                </a:lnTo>
                <a:lnTo>
                  <a:pt x="2802972" y="3294106"/>
                </a:lnTo>
                <a:lnTo>
                  <a:pt x="2801671" y="3296968"/>
                </a:lnTo>
                <a:lnTo>
                  <a:pt x="2800240" y="3299961"/>
                </a:lnTo>
                <a:lnTo>
                  <a:pt x="2798678" y="3302694"/>
                </a:lnTo>
                <a:lnTo>
                  <a:pt x="2795556" y="3308289"/>
                </a:lnTo>
                <a:lnTo>
                  <a:pt x="2792043" y="3313754"/>
                </a:lnTo>
                <a:lnTo>
                  <a:pt x="2788270" y="3318959"/>
                </a:lnTo>
                <a:lnTo>
                  <a:pt x="2784367" y="3323904"/>
                </a:lnTo>
                <a:lnTo>
                  <a:pt x="2780204" y="3328719"/>
                </a:lnTo>
                <a:lnTo>
                  <a:pt x="2775780" y="3333403"/>
                </a:lnTo>
                <a:lnTo>
                  <a:pt x="2771226" y="3337827"/>
                </a:lnTo>
                <a:lnTo>
                  <a:pt x="2766413" y="3341991"/>
                </a:lnTo>
                <a:lnTo>
                  <a:pt x="2761338" y="3345895"/>
                </a:lnTo>
                <a:lnTo>
                  <a:pt x="2756134" y="3349669"/>
                </a:lnTo>
                <a:lnTo>
                  <a:pt x="2750800" y="3353052"/>
                </a:lnTo>
                <a:lnTo>
                  <a:pt x="2745206" y="3356305"/>
                </a:lnTo>
                <a:lnTo>
                  <a:pt x="2742343" y="3357736"/>
                </a:lnTo>
                <a:lnTo>
                  <a:pt x="2739481" y="3359168"/>
                </a:lnTo>
                <a:lnTo>
                  <a:pt x="2736489" y="3360599"/>
                </a:lnTo>
                <a:lnTo>
                  <a:pt x="2733496" y="3361900"/>
                </a:lnTo>
                <a:lnTo>
                  <a:pt x="2730504" y="3363071"/>
                </a:lnTo>
                <a:lnTo>
                  <a:pt x="2727511" y="3364242"/>
                </a:lnTo>
                <a:lnTo>
                  <a:pt x="2724389" y="3365414"/>
                </a:lnTo>
                <a:lnTo>
                  <a:pt x="2721396" y="3366324"/>
                </a:lnTo>
                <a:lnTo>
                  <a:pt x="2718144" y="3367235"/>
                </a:lnTo>
                <a:lnTo>
                  <a:pt x="2715021" y="3368146"/>
                </a:lnTo>
                <a:lnTo>
                  <a:pt x="2711769" y="3368927"/>
                </a:lnTo>
                <a:lnTo>
                  <a:pt x="2708646" y="3369578"/>
                </a:lnTo>
                <a:lnTo>
                  <a:pt x="2705394" y="3370228"/>
                </a:lnTo>
                <a:lnTo>
                  <a:pt x="2702011" y="3370749"/>
                </a:lnTo>
                <a:lnTo>
                  <a:pt x="2698758" y="3371269"/>
                </a:lnTo>
                <a:lnTo>
                  <a:pt x="2695375" y="3371660"/>
                </a:lnTo>
                <a:lnTo>
                  <a:pt x="2691993" y="3371920"/>
                </a:lnTo>
                <a:lnTo>
                  <a:pt x="2688610" y="3372180"/>
                </a:lnTo>
                <a:lnTo>
                  <a:pt x="2685227" y="3372310"/>
                </a:lnTo>
                <a:lnTo>
                  <a:pt x="2681845" y="3372310"/>
                </a:lnTo>
                <a:lnTo>
                  <a:pt x="2302460" y="3372310"/>
                </a:lnTo>
                <a:lnTo>
                  <a:pt x="2299077" y="3372310"/>
                </a:lnTo>
                <a:lnTo>
                  <a:pt x="2295694" y="3372180"/>
                </a:lnTo>
                <a:lnTo>
                  <a:pt x="2292312" y="3371920"/>
                </a:lnTo>
                <a:lnTo>
                  <a:pt x="2288929" y="3371660"/>
                </a:lnTo>
                <a:lnTo>
                  <a:pt x="2285546" y="3371269"/>
                </a:lnTo>
                <a:lnTo>
                  <a:pt x="2282294" y="3370749"/>
                </a:lnTo>
                <a:lnTo>
                  <a:pt x="2278911" y="3370228"/>
                </a:lnTo>
                <a:lnTo>
                  <a:pt x="2275658" y="3369578"/>
                </a:lnTo>
                <a:lnTo>
                  <a:pt x="2272406" y="3368927"/>
                </a:lnTo>
                <a:lnTo>
                  <a:pt x="2269283" y="3368146"/>
                </a:lnTo>
                <a:lnTo>
                  <a:pt x="2266031" y="3367235"/>
                </a:lnTo>
                <a:lnTo>
                  <a:pt x="2262908" y="3366324"/>
                </a:lnTo>
                <a:lnTo>
                  <a:pt x="2259786" y="3365414"/>
                </a:lnTo>
                <a:lnTo>
                  <a:pt x="2256793" y="3364242"/>
                </a:lnTo>
                <a:lnTo>
                  <a:pt x="2253801" y="3363071"/>
                </a:lnTo>
                <a:lnTo>
                  <a:pt x="2250678" y="3361900"/>
                </a:lnTo>
                <a:lnTo>
                  <a:pt x="2247816" y="3360599"/>
                </a:lnTo>
                <a:lnTo>
                  <a:pt x="2244824" y="3359168"/>
                </a:lnTo>
                <a:lnTo>
                  <a:pt x="2241961" y="3357736"/>
                </a:lnTo>
                <a:lnTo>
                  <a:pt x="2239099" y="3356305"/>
                </a:lnTo>
                <a:lnTo>
                  <a:pt x="2233504" y="3353052"/>
                </a:lnTo>
                <a:lnTo>
                  <a:pt x="2228170" y="3349669"/>
                </a:lnTo>
                <a:lnTo>
                  <a:pt x="2222966" y="3345895"/>
                </a:lnTo>
                <a:lnTo>
                  <a:pt x="2217892" y="3341991"/>
                </a:lnTo>
                <a:lnTo>
                  <a:pt x="2213078" y="3337827"/>
                </a:lnTo>
                <a:lnTo>
                  <a:pt x="2208524" y="3333403"/>
                </a:lnTo>
                <a:lnTo>
                  <a:pt x="2204101" y="3328719"/>
                </a:lnTo>
                <a:lnTo>
                  <a:pt x="2199937" y="3323904"/>
                </a:lnTo>
                <a:lnTo>
                  <a:pt x="2195904" y="3318959"/>
                </a:lnTo>
                <a:lnTo>
                  <a:pt x="2192261" y="3313754"/>
                </a:lnTo>
                <a:lnTo>
                  <a:pt x="2188748" y="3308289"/>
                </a:lnTo>
                <a:lnTo>
                  <a:pt x="2185626" y="3302694"/>
                </a:lnTo>
                <a:lnTo>
                  <a:pt x="2184065" y="3299961"/>
                </a:lnTo>
                <a:lnTo>
                  <a:pt x="2182634" y="3296968"/>
                </a:lnTo>
                <a:lnTo>
                  <a:pt x="2181333" y="3294106"/>
                </a:lnTo>
                <a:lnTo>
                  <a:pt x="2180031" y="3291113"/>
                </a:lnTo>
                <a:lnTo>
                  <a:pt x="2178730" y="3288120"/>
                </a:lnTo>
                <a:lnTo>
                  <a:pt x="2177690" y="3285127"/>
                </a:lnTo>
                <a:lnTo>
                  <a:pt x="2176519" y="3282004"/>
                </a:lnTo>
                <a:lnTo>
                  <a:pt x="2175478" y="3278881"/>
                </a:lnTo>
                <a:lnTo>
                  <a:pt x="2174567" y="3275758"/>
                </a:lnTo>
                <a:lnTo>
                  <a:pt x="2173786" y="3272635"/>
                </a:lnTo>
                <a:lnTo>
                  <a:pt x="2173006" y="3269382"/>
                </a:lnTo>
                <a:lnTo>
                  <a:pt x="2172225" y="3266129"/>
                </a:lnTo>
                <a:lnTo>
                  <a:pt x="2171705" y="3262876"/>
                </a:lnTo>
                <a:lnTo>
                  <a:pt x="2171054" y="3259623"/>
                </a:lnTo>
                <a:lnTo>
                  <a:pt x="2170664" y="3256370"/>
                </a:lnTo>
                <a:lnTo>
                  <a:pt x="2170274" y="3252986"/>
                </a:lnTo>
                <a:lnTo>
                  <a:pt x="2170013" y="3249603"/>
                </a:lnTo>
                <a:lnTo>
                  <a:pt x="2169753" y="3246220"/>
                </a:lnTo>
                <a:lnTo>
                  <a:pt x="2169623" y="3242837"/>
                </a:lnTo>
                <a:lnTo>
                  <a:pt x="2169623" y="3239454"/>
                </a:lnTo>
                <a:lnTo>
                  <a:pt x="2169623" y="3134704"/>
                </a:lnTo>
                <a:lnTo>
                  <a:pt x="2146595" y="3139258"/>
                </a:lnTo>
                <a:lnTo>
                  <a:pt x="2123436" y="3143552"/>
                </a:lnTo>
                <a:lnTo>
                  <a:pt x="2100147" y="3147586"/>
                </a:lnTo>
                <a:lnTo>
                  <a:pt x="2076728" y="3151230"/>
                </a:lnTo>
                <a:lnTo>
                  <a:pt x="2053179" y="3154743"/>
                </a:lnTo>
                <a:lnTo>
                  <a:pt x="2029500" y="3157866"/>
                </a:lnTo>
                <a:lnTo>
                  <a:pt x="2005561" y="3160729"/>
                </a:lnTo>
                <a:lnTo>
                  <a:pt x="1981622" y="3163461"/>
                </a:lnTo>
                <a:lnTo>
                  <a:pt x="1957553" y="3165673"/>
                </a:lnTo>
                <a:lnTo>
                  <a:pt x="1933353" y="3167755"/>
                </a:lnTo>
                <a:lnTo>
                  <a:pt x="1909024" y="3169447"/>
                </a:lnTo>
                <a:lnTo>
                  <a:pt x="1884694" y="3170748"/>
                </a:lnTo>
                <a:lnTo>
                  <a:pt x="1860104" y="3171919"/>
                </a:lnTo>
                <a:lnTo>
                  <a:pt x="1835515" y="3172700"/>
                </a:lnTo>
                <a:lnTo>
                  <a:pt x="1810665" y="3173090"/>
                </a:lnTo>
                <a:lnTo>
                  <a:pt x="1798305" y="3173220"/>
                </a:lnTo>
                <a:lnTo>
                  <a:pt x="1785815" y="3173220"/>
                </a:lnTo>
                <a:lnTo>
                  <a:pt x="1773325" y="3173220"/>
                </a:lnTo>
                <a:lnTo>
                  <a:pt x="1760965" y="3173090"/>
                </a:lnTo>
                <a:lnTo>
                  <a:pt x="1748475" y="3172960"/>
                </a:lnTo>
                <a:lnTo>
                  <a:pt x="1735985" y="3172700"/>
                </a:lnTo>
                <a:lnTo>
                  <a:pt x="1723625" y="3172310"/>
                </a:lnTo>
                <a:lnTo>
                  <a:pt x="1711265" y="3171919"/>
                </a:lnTo>
                <a:lnTo>
                  <a:pt x="1686675" y="3170748"/>
                </a:lnTo>
                <a:lnTo>
                  <a:pt x="1662085" y="3169317"/>
                </a:lnTo>
                <a:lnTo>
                  <a:pt x="1637756" y="3167625"/>
                </a:lnTo>
                <a:lnTo>
                  <a:pt x="1613426" y="3165673"/>
                </a:lnTo>
                <a:lnTo>
                  <a:pt x="1589357" y="3163331"/>
                </a:lnTo>
                <a:lnTo>
                  <a:pt x="1565288" y="3160598"/>
                </a:lnTo>
                <a:lnTo>
                  <a:pt x="1541478" y="3157736"/>
                </a:lnTo>
                <a:lnTo>
                  <a:pt x="1517669" y="3154613"/>
                </a:lnTo>
                <a:lnTo>
                  <a:pt x="1493990" y="3151099"/>
                </a:lnTo>
                <a:lnTo>
                  <a:pt x="1470571" y="3147456"/>
                </a:lnTo>
                <a:lnTo>
                  <a:pt x="1447153" y="3143422"/>
                </a:lnTo>
                <a:lnTo>
                  <a:pt x="1423994" y="3139128"/>
                </a:lnTo>
                <a:lnTo>
                  <a:pt x="1400966" y="3134444"/>
                </a:lnTo>
                <a:lnTo>
                  <a:pt x="1400966" y="3239454"/>
                </a:lnTo>
                <a:lnTo>
                  <a:pt x="1400835" y="3242837"/>
                </a:lnTo>
                <a:lnTo>
                  <a:pt x="1400705" y="3246220"/>
                </a:lnTo>
                <a:lnTo>
                  <a:pt x="1400575" y="3249603"/>
                </a:lnTo>
                <a:lnTo>
                  <a:pt x="1400185" y="3252986"/>
                </a:lnTo>
                <a:lnTo>
                  <a:pt x="1399795" y="3256370"/>
                </a:lnTo>
                <a:lnTo>
                  <a:pt x="1399404" y="3259623"/>
                </a:lnTo>
                <a:lnTo>
                  <a:pt x="1398884" y="3262876"/>
                </a:lnTo>
                <a:lnTo>
                  <a:pt x="1398233" y="3266129"/>
                </a:lnTo>
                <a:lnTo>
                  <a:pt x="1397453" y="3269382"/>
                </a:lnTo>
                <a:lnTo>
                  <a:pt x="1396672" y="3272635"/>
                </a:lnTo>
                <a:lnTo>
                  <a:pt x="1395892" y="3275758"/>
                </a:lnTo>
                <a:lnTo>
                  <a:pt x="1394981" y="3278881"/>
                </a:lnTo>
                <a:lnTo>
                  <a:pt x="1393940" y="3282004"/>
                </a:lnTo>
                <a:lnTo>
                  <a:pt x="1392899" y="3285127"/>
                </a:lnTo>
                <a:lnTo>
                  <a:pt x="1391728" y="3288120"/>
                </a:lnTo>
                <a:lnTo>
                  <a:pt x="1390427" y="3291113"/>
                </a:lnTo>
                <a:lnTo>
                  <a:pt x="1389126" y="3294106"/>
                </a:lnTo>
                <a:lnTo>
                  <a:pt x="1387825" y="3296968"/>
                </a:lnTo>
                <a:lnTo>
                  <a:pt x="1386394" y="3299961"/>
                </a:lnTo>
                <a:lnTo>
                  <a:pt x="1384833" y="3302694"/>
                </a:lnTo>
                <a:lnTo>
                  <a:pt x="1381710" y="3308289"/>
                </a:lnTo>
                <a:lnTo>
                  <a:pt x="1378197" y="3313754"/>
                </a:lnTo>
                <a:lnTo>
                  <a:pt x="1374554" y="3318959"/>
                </a:lnTo>
                <a:lnTo>
                  <a:pt x="1370521" y="3323904"/>
                </a:lnTo>
                <a:lnTo>
                  <a:pt x="1366358" y="3328719"/>
                </a:lnTo>
                <a:lnTo>
                  <a:pt x="1361934" y="3333403"/>
                </a:lnTo>
                <a:lnTo>
                  <a:pt x="1357381" y="3337827"/>
                </a:lnTo>
                <a:lnTo>
                  <a:pt x="1352567" y="3341991"/>
                </a:lnTo>
                <a:lnTo>
                  <a:pt x="1347493" y="3345895"/>
                </a:lnTo>
                <a:lnTo>
                  <a:pt x="1342289" y="3349669"/>
                </a:lnTo>
                <a:lnTo>
                  <a:pt x="1336954" y="3353052"/>
                </a:lnTo>
                <a:lnTo>
                  <a:pt x="1331360" y="3356305"/>
                </a:lnTo>
                <a:lnTo>
                  <a:pt x="1328497" y="3357736"/>
                </a:lnTo>
                <a:lnTo>
                  <a:pt x="1325635" y="3359168"/>
                </a:lnTo>
                <a:lnTo>
                  <a:pt x="1322643" y="3360599"/>
                </a:lnTo>
                <a:lnTo>
                  <a:pt x="1319780" y="3361900"/>
                </a:lnTo>
                <a:lnTo>
                  <a:pt x="1316788" y="3363071"/>
                </a:lnTo>
                <a:lnTo>
                  <a:pt x="1313665" y="3364242"/>
                </a:lnTo>
                <a:lnTo>
                  <a:pt x="1310673" y="3365414"/>
                </a:lnTo>
                <a:lnTo>
                  <a:pt x="1307550" y="3366324"/>
                </a:lnTo>
                <a:lnTo>
                  <a:pt x="1304428" y="3367235"/>
                </a:lnTo>
                <a:lnTo>
                  <a:pt x="1301175" y="3368146"/>
                </a:lnTo>
                <a:lnTo>
                  <a:pt x="1298053" y="3368927"/>
                </a:lnTo>
                <a:lnTo>
                  <a:pt x="1294800" y="3369578"/>
                </a:lnTo>
                <a:lnTo>
                  <a:pt x="1291548" y="3370228"/>
                </a:lnTo>
                <a:lnTo>
                  <a:pt x="1288295" y="3370749"/>
                </a:lnTo>
                <a:lnTo>
                  <a:pt x="1284912" y="3371269"/>
                </a:lnTo>
                <a:lnTo>
                  <a:pt x="1281530" y="3371660"/>
                </a:lnTo>
                <a:lnTo>
                  <a:pt x="1278277" y="3371920"/>
                </a:lnTo>
                <a:lnTo>
                  <a:pt x="1274894" y="3372180"/>
                </a:lnTo>
                <a:lnTo>
                  <a:pt x="1271382" y="3372310"/>
                </a:lnTo>
                <a:lnTo>
                  <a:pt x="1267999" y="3372310"/>
                </a:lnTo>
                <a:lnTo>
                  <a:pt x="888614" y="3372310"/>
                </a:lnTo>
                <a:lnTo>
                  <a:pt x="885231" y="3372310"/>
                </a:lnTo>
                <a:lnTo>
                  <a:pt x="881849" y="3372180"/>
                </a:lnTo>
                <a:lnTo>
                  <a:pt x="878466" y="3371920"/>
                </a:lnTo>
                <a:lnTo>
                  <a:pt x="875083" y="3371660"/>
                </a:lnTo>
                <a:lnTo>
                  <a:pt x="871700" y="3371269"/>
                </a:lnTo>
                <a:lnTo>
                  <a:pt x="868448" y="3370749"/>
                </a:lnTo>
                <a:lnTo>
                  <a:pt x="865195" y="3370228"/>
                </a:lnTo>
                <a:lnTo>
                  <a:pt x="861812" y="3369578"/>
                </a:lnTo>
                <a:lnTo>
                  <a:pt x="858690" y="3368927"/>
                </a:lnTo>
                <a:lnTo>
                  <a:pt x="855437" y="3368146"/>
                </a:lnTo>
                <a:lnTo>
                  <a:pt x="852315" y="3367235"/>
                </a:lnTo>
                <a:lnTo>
                  <a:pt x="849192" y="3366324"/>
                </a:lnTo>
                <a:lnTo>
                  <a:pt x="846070" y="3365414"/>
                </a:lnTo>
                <a:lnTo>
                  <a:pt x="842947" y="3364242"/>
                </a:lnTo>
                <a:lnTo>
                  <a:pt x="839955" y="3363071"/>
                </a:lnTo>
                <a:lnTo>
                  <a:pt x="836962" y="3361900"/>
                </a:lnTo>
                <a:lnTo>
                  <a:pt x="833970" y="3360599"/>
                </a:lnTo>
                <a:lnTo>
                  <a:pt x="830978" y="3359168"/>
                </a:lnTo>
                <a:lnTo>
                  <a:pt x="828115" y="3357736"/>
                </a:lnTo>
                <a:lnTo>
                  <a:pt x="825253" y="3356305"/>
                </a:lnTo>
                <a:lnTo>
                  <a:pt x="819789" y="3353052"/>
                </a:lnTo>
                <a:lnTo>
                  <a:pt x="814324" y="3349669"/>
                </a:lnTo>
                <a:lnTo>
                  <a:pt x="809120" y="3345895"/>
                </a:lnTo>
                <a:lnTo>
                  <a:pt x="804046" y="3341991"/>
                </a:lnTo>
                <a:lnTo>
                  <a:pt x="799232" y="3337827"/>
                </a:lnTo>
                <a:lnTo>
                  <a:pt x="794679" y="3333403"/>
                </a:lnTo>
                <a:lnTo>
                  <a:pt x="790255" y="3328719"/>
                </a:lnTo>
                <a:lnTo>
                  <a:pt x="786092" y="3323904"/>
                </a:lnTo>
                <a:lnTo>
                  <a:pt x="782188" y="3318959"/>
                </a:lnTo>
                <a:lnTo>
                  <a:pt x="778415" y="3313754"/>
                </a:lnTo>
                <a:lnTo>
                  <a:pt x="775033" y="3308289"/>
                </a:lnTo>
                <a:lnTo>
                  <a:pt x="771780" y="3302694"/>
                </a:lnTo>
                <a:lnTo>
                  <a:pt x="770219" y="3299961"/>
                </a:lnTo>
                <a:lnTo>
                  <a:pt x="768788" y="3296968"/>
                </a:lnTo>
                <a:lnTo>
                  <a:pt x="767487" y="3294106"/>
                </a:lnTo>
                <a:lnTo>
                  <a:pt x="766186" y="3291113"/>
                </a:lnTo>
                <a:lnTo>
                  <a:pt x="765015" y="3288120"/>
                </a:lnTo>
                <a:lnTo>
                  <a:pt x="763844" y="3285127"/>
                </a:lnTo>
                <a:lnTo>
                  <a:pt x="762673" y="3282004"/>
                </a:lnTo>
                <a:lnTo>
                  <a:pt x="761762" y="3278881"/>
                </a:lnTo>
                <a:lnTo>
                  <a:pt x="760721" y="3275758"/>
                </a:lnTo>
                <a:lnTo>
                  <a:pt x="759941" y="3272635"/>
                </a:lnTo>
                <a:lnTo>
                  <a:pt x="759160" y="3269382"/>
                </a:lnTo>
                <a:lnTo>
                  <a:pt x="758379" y="3266129"/>
                </a:lnTo>
                <a:lnTo>
                  <a:pt x="757859" y="3262876"/>
                </a:lnTo>
                <a:lnTo>
                  <a:pt x="757208" y="3259623"/>
                </a:lnTo>
                <a:lnTo>
                  <a:pt x="756818" y="3256370"/>
                </a:lnTo>
                <a:lnTo>
                  <a:pt x="756428" y="3252986"/>
                </a:lnTo>
                <a:lnTo>
                  <a:pt x="756168" y="3249603"/>
                </a:lnTo>
                <a:lnTo>
                  <a:pt x="755907" y="3246220"/>
                </a:lnTo>
                <a:lnTo>
                  <a:pt x="755777" y="3242837"/>
                </a:lnTo>
                <a:lnTo>
                  <a:pt x="755777" y="3239454"/>
                </a:lnTo>
                <a:lnTo>
                  <a:pt x="755777" y="2852855"/>
                </a:lnTo>
                <a:lnTo>
                  <a:pt x="739774" y="2840624"/>
                </a:lnTo>
                <a:lnTo>
                  <a:pt x="724032" y="2828392"/>
                </a:lnTo>
                <a:lnTo>
                  <a:pt x="708679" y="2815770"/>
                </a:lnTo>
                <a:lnTo>
                  <a:pt x="693457" y="2803148"/>
                </a:lnTo>
                <a:lnTo>
                  <a:pt x="678625" y="2790136"/>
                </a:lnTo>
                <a:lnTo>
                  <a:pt x="663923" y="2777123"/>
                </a:lnTo>
                <a:lnTo>
                  <a:pt x="649482" y="2763851"/>
                </a:lnTo>
                <a:lnTo>
                  <a:pt x="635431" y="2750448"/>
                </a:lnTo>
                <a:lnTo>
                  <a:pt x="628535" y="2743681"/>
                </a:lnTo>
                <a:lnTo>
                  <a:pt x="621639" y="2736785"/>
                </a:lnTo>
                <a:lnTo>
                  <a:pt x="614744" y="2729888"/>
                </a:lnTo>
                <a:lnTo>
                  <a:pt x="608109" y="2722992"/>
                </a:lnTo>
                <a:lnTo>
                  <a:pt x="601343" y="2716095"/>
                </a:lnTo>
                <a:lnTo>
                  <a:pt x="594838" y="2709068"/>
                </a:lnTo>
                <a:lnTo>
                  <a:pt x="588203" y="2702042"/>
                </a:lnTo>
                <a:lnTo>
                  <a:pt x="581697" y="2695015"/>
                </a:lnTo>
                <a:lnTo>
                  <a:pt x="575322" y="2687988"/>
                </a:lnTo>
                <a:lnTo>
                  <a:pt x="568947" y="2680831"/>
                </a:lnTo>
                <a:lnTo>
                  <a:pt x="562702" y="2673675"/>
                </a:lnTo>
                <a:lnTo>
                  <a:pt x="556587" y="2666388"/>
                </a:lnTo>
                <a:lnTo>
                  <a:pt x="550472" y="2659231"/>
                </a:lnTo>
                <a:lnTo>
                  <a:pt x="544487" y="2651944"/>
                </a:lnTo>
                <a:lnTo>
                  <a:pt x="538503" y="2644527"/>
                </a:lnTo>
                <a:lnTo>
                  <a:pt x="532648" y="2637240"/>
                </a:lnTo>
                <a:lnTo>
                  <a:pt x="317715" y="2706856"/>
                </a:lnTo>
                <a:lnTo>
                  <a:pt x="311600" y="2708548"/>
                </a:lnTo>
                <a:lnTo>
                  <a:pt x="305485" y="2710109"/>
                </a:lnTo>
                <a:lnTo>
                  <a:pt x="299371" y="2711280"/>
                </a:lnTo>
                <a:lnTo>
                  <a:pt x="293256" y="2712191"/>
                </a:lnTo>
                <a:lnTo>
                  <a:pt x="287141" y="2712842"/>
                </a:lnTo>
                <a:lnTo>
                  <a:pt x="281156" y="2713102"/>
                </a:lnTo>
                <a:lnTo>
                  <a:pt x="275041" y="2713232"/>
                </a:lnTo>
                <a:lnTo>
                  <a:pt x="269056" y="2712972"/>
                </a:lnTo>
                <a:lnTo>
                  <a:pt x="263201" y="2712452"/>
                </a:lnTo>
                <a:lnTo>
                  <a:pt x="257347" y="2711541"/>
                </a:lnTo>
                <a:lnTo>
                  <a:pt x="251492" y="2710500"/>
                </a:lnTo>
                <a:lnTo>
                  <a:pt x="245767" y="2709198"/>
                </a:lnTo>
                <a:lnTo>
                  <a:pt x="240173" y="2707637"/>
                </a:lnTo>
                <a:lnTo>
                  <a:pt x="234709" y="2705815"/>
                </a:lnTo>
                <a:lnTo>
                  <a:pt x="229374" y="2703603"/>
                </a:lnTo>
                <a:lnTo>
                  <a:pt x="224040" y="2701261"/>
                </a:lnTo>
                <a:lnTo>
                  <a:pt x="218966" y="2698789"/>
                </a:lnTo>
                <a:lnTo>
                  <a:pt x="213892" y="2695926"/>
                </a:lnTo>
                <a:lnTo>
                  <a:pt x="209078" y="2692933"/>
                </a:lnTo>
                <a:lnTo>
                  <a:pt x="204394" y="2689550"/>
                </a:lnTo>
                <a:lnTo>
                  <a:pt x="199841" y="2686167"/>
                </a:lnTo>
                <a:lnTo>
                  <a:pt x="195547" y="2682393"/>
                </a:lnTo>
                <a:lnTo>
                  <a:pt x="191384" y="2678489"/>
                </a:lnTo>
                <a:lnTo>
                  <a:pt x="187481" y="2674325"/>
                </a:lnTo>
                <a:lnTo>
                  <a:pt x="183708" y="2670031"/>
                </a:lnTo>
                <a:lnTo>
                  <a:pt x="180195" y="2665477"/>
                </a:lnTo>
                <a:lnTo>
                  <a:pt x="176942" y="2660792"/>
                </a:lnTo>
                <a:lnTo>
                  <a:pt x="173950" y="2655848"/>
                </a:lnTo>
                <a:lnTo>
                  <a:pt x="171087" y="2650643"/>
                </a:lnTo>
                <a:lnTo>
                  <a:pt x="169786" y="2648040"/>
                </a:lnTo>
                <a:lnTo>
                  <a:pt x="168615" y="2645438"/>
                </a:lnTo>
                <a:lnTo>
                  <a:pt x="167445" y="2642705"/>
                </a:lnTo>
                <a:lnTo>
                  <a:pt x="166274" y="2639973"/>
                </a:lnTo>
                <a:lnTo>
                  <a:pt x="165233" y="2637110"/>
                </a:lnTo>
                <a:lnTo>
                  <a:pt x="164322" y="2634247"/>
                </a:lnTo>
                <a:lnTo>
                  <a:pt x="5334" y="2143159"/>
                </a:lnTo>
                <a:lnTo>
                  <a:pt x="4554" y="2140297"/>
                </a:lnTo>
                <a:lnTo>
                  <a:pt x="3643" y="2137434"/>
                </a:lnTo>
                <a:lnTo>
                  <a:pt x="2992" y="2134571"/>
                </a:lnTo>
                <a:lnTo>
                  <a:pt x="2342" y="2131708"/>
                </a:lnTo>
                <a:lnTo>
                  <a:pt x="1821" y="2128846"/>
                </a:lnTo>
                <a:lnTo>
                  <a:pt x="1301" y="2125983"/>
                </a:lnTo>
                <a:lnTo>
                  <a:pt x="520" y="2120127"/>
                </a:lnTo>
                <a:lnTo>
                  <a:pt x="130" y="2114402"/>
                </a:lnTo>
                <a:lnTo>
                  <a:pt x="0" y="2108676"/>
                </a:lnTo>
                <a:lnTo>
                  <a:pt x="260" y="2102821"/>
                </a:lnTo>
                <a:lnTo>
                  <a:pt x="651" y="2097225"/>
                </a:lnTo>
                <a:lnTo>
                  <a:pt x="1431" y="2091500"/>
                </a:lnTo>
                <a:lnTo>
                  <a:pt x="2472" y="2085905"/>
                </a:lnTo>
                <a:lnTo>
                  <a:pt x="3903" y="2080309"/>
                </a:lnTo>
                <a:lnTo>
                  <a:pt x="5464" y="2074844"/>
                </a:lnTo>
                <a:lnTo>
                  <a:pt x="7286" y="2069509"/>
                </a:lnTo>
                <a:lnTo>
                  <a:pt x="9498" y="2064174"/>
                </a:lnTo>
                <a:lnTo>
                  <a:pt x="11840" y="2058969"/>
                </a:lnTo>
                <a:lnTo>
                  <a:pt x="14572" y="2053894"/>
                </a:lnTo>
                <a:lnTo>
                  <a:pt x="17434" y="2048950"/>
                </a:lnTo>
                <a:lnTo>
                  <a:pt x="20557" y="2044005"/>
                </a:lnTo>
                <a:lnTo>
                  <a:pt x="23939" y="2039320"/>
                </a:lnTo>
                <a:lnTo>
                  <a:pt x="27582" y="2034766"/>
                </a:lnTo>
                <a:lnTo>
                  <a:pt x="31355" y="2030342"/>
                </a:lnTo>
                <a:lnTo>
                  <a:pt x="35519" y="2026048"/>
                </a:lnTo>
                <a:lnTo>
                  <a:pt x="39682" y="2022014"/>
                </a:lnTo>
                <a:lnTo>
                  <a:pt x="44236" y="2018110"/>
                </a:lnTo>
                <a:lnTo>
                  <a:pt x="48919" y="2014337"/>
                </a:lnTo>
                <a:lnTo>
                  <a:pt x="53863" y="2010823"/>
                </a:lnTo>
                <a:lnTo>
                  <a:pt x="58937" y="2007570"/>
                </a:lnTo>
                <a:lnTo>
                  <a:pt x="64272" y="2004447"/>
                </a:lnTo>
                <a:lnTo>
                  <a:pt x="69736" y="2001715"/>
                </a:lnTo>
                <a:lnTo>
                  <a:pt x="75331" y="1999112"/>
                </a:lnTo>
                <a:lnTo>
                  <a:pt x="81185" y="1996640"/>
                </a:lnTo>
                <a:lnTo>
                  <a:pt x="87170" y="1994558"/>
                </a:lnTo>
                <a:lnTo>
                  <a:pt x="347249" y="1910367"/>
                </a:lnTo>
                <a:lnTo>
                  <a:pt x="349721" y="1898917"/>
                </a:lnTo>
                <a:lnTo>
                  <a:pt x="352323" y="1887466"/>
                </a:lnTo>
                <a:lnTo>
                  <a:pt x="355185" y="1876145"/>
                </a:lnTo>
                <a:lnTo>
                  <a:pt x="358048" y="1864824"/>
                </a:lnTo>
                <a:lnTo>
                  <a:pt x="361170" y="1853633"/>
                </a:lnTo>
                <a:lnTo>
                  <a:pt x="364423" y="1842443"/>
                </a:lnTo>
                <a:lnTo>
                  <a:pt x="367805" y="1831252"/>
                </a:lnTo>
                <a:lnTo>
                  <a:pt x="371318" y="1820192"/>
                </a:lnTo>
                <a:lnTo>
                  <a:pt x="375091" y="1809131"/>
                </a:lnTo>
                <a:lnTo>
                  <a:pt x="378864" y="1798071"/>
                </a:lnTo>
                <a:lnTo>
                  <a:pt x="382898" y="1787140"/>
                </a:lnTo>
                <a:lnTo>
                  <a:pt x="386931" y="1776210"/>
                </a:lnTo>
                <a:lnTo>
                  <a:pt x="391224" y="1765279"/>
                </a:lnTo>
                <a:lnTo>
                  <a:pt x="395648" y="1754479"/>
                </a:lnTo>
                <a:lnTo>
                  <a:pt x="400332" y="1743679"/>
                </a:lnTo>
                <a:lnTo>
                  <a:pt x="405015" y="1732878"/>
                </a:lnTo>
                <a:lnTo>
                  <a:pt x="409829" y="1722208"/>
                </a:lnTo>
                <a:lnTo>
                  <a:pt x="414903" y="1711538"/>
                </a:lnTo>
                <a:lnTo>
                  <a:pt x="419977" y="1700998"/>
                </a:lnTo>
                <a:lnTo>
                  <a:pt x="425312" y="1690458"/>
                </a:lnTo>
                <a:lnTo>
                  <a:pt x="430776" y="1679918"/>
                </a:lnTo>
                <a:lnTo>
                  <a:pt x="436241" y="1669508"/>
                </a:lnTo>
                <a:lnTo>
                  <a:pt x="441965" y="1659098"/>
                </a:lnTo>
                <a:lnTo>
                  <a:pt x="447820" y="1648818"/>
                </a:lnTo>
                <a:lnTo>
                  <a:pt x="453805" y="1638538"/>
                </a:lnTo>
                <a:lnTo>
                  <a:pt x="459919" y="1628388"/>
                </a:lnTo>
                <a:lnTo>
                  <a:pt x="466165" y="1618239"/>
                </a:lnTo>
                <a:lnTo>
                  <a:pt x="472540" y="1608089"/>
                </a:lnTo>
                <a:lnTo>
                  <a:pt x="479045" y="1598070"/>
                </a:lnTo>
                <a:lnTo>
                  <a:pt x="485810" y="1588050"/>
                </a:lnTo>
                <a:lnTo>
                  <a:pt x="492576" y="1578161"/>
                </a:lnTo>
                <a:lnTo>
                  <a:pt x="499471" y="1568271"/>
                </a:lnTo>
                <a:lnTo>
                  <a:pt x="506497" y="1558382"/>
                </a:lnTo>
                <a:lnTo>
                  <a:pt x="513653" y="1548622"/>
                </a:lnTo>
                <a:lnTo>
                  <a:pt x="520939" y="1538993"/>
                </a:lnTo>
                <a:lnTo>
                  <a:pt x="528354" y="1529364"/>
                </a:lnTo>
                <a:lnTo>
                  <a:pt x="535901" y="1519865"/>
                </a:lnTo>
                <a:lnTo>
                  <a:pt x="543577" y="1510366"/>
                </a:lnTo>
                <a:lnTo>
                  <a:pt x="551383" y="1500867"/>
                </a:lnTo>
                <a:lnTo>
                  <a:pt x="559319" y="1491498"/>
                </a:lnTo>
                <a:lnTo>
                  <a:pt x="567386" y="1482129"/>
                </a:lnTo>
                <a:lnTo>
                  <a:pt x="575582" y="1472760"/>
                </a:lnTo>
                <a:lnTo>
                  <a:pt x="584039" y="1463652"/>
                </a:lnTo>
                <a:lnTo>
                  <a:pt x="592366" y="1454543"/>
                </a:lnTo>
                <a:lnTo>
                  <a:pt x="600953" y="1445434"/>
                </a:lnTo>
                <a:lnTo>
                  <a:pt x="609670" y="1436456"/>
                </a:lnTo>
                <a:lnTo>
                  <a:pt x="618387" y="1427607"/>
                </a:lnTo>
                <a:lnTo>
                  <a:pt x="627234" y="1418759"/>
                </a:lnTo>
                <a:lnTo>
                  <a:pt x="636211" y="1410040"/>
                </a:lnTo>
                <a:lnTo>
                  <a:pt x="645449" y="1401322"/>
                </a:lnTo>
                <a:lnTo>
                  <a:pt x="654686" y="1392604"/>
                </a:lnTo>
                <a:lnTo>
                  <a:pt x="663923" y="1384146"/>
                </a:lnTo>
                <a:lnTo>
                  <a:pt x="673421" y="1375688"/>
                </a:lnTo>
                <a:lnTo>
                  <a:pt x="683049" y="1367230"/>
                </a:lnTo>
                <a:lnTo>
                  <a:pt x="692677" y="1358902"/>
                </a:lnTo>
                <a:lnTo>
                  <a:pt x="702434" y="1350574"/>
                </a:lnTo>
                <a:lnTo>
                  <a:pt x="712452" y="1342376"/>
                </a:lnTo>
                <a:lnTo>
                  <a:pt x="722340" y="1334308"/>
                </a:lnTo>
                <a:lnTo>
                  <a:pt x="732489" y="1326241"/>
                </a:lnTo>
                <a:lnTo>
                  <a:pt x="742767" y="1318303"/>
                </a:lnTo>
                <a:lnTo>
                  <a:pt x="753045" y="1310496"/>
                </a:lnTo>
                <a:lnTo>
                  <a:pt x="763453" y="1302688"/>
                </a:lnTo>
                <a:lnTo>
                  <a:pt x="774122" y="1295011"/>
                </a:lnTo>
                <a:lnTo>
                  <a:pt x="784660" y="1287334"/>
                </a:lnTo>
                <a:lnTo>
                  <a:pt x="779326" y="1279396"/>
                </a:lnTo>
                <a:lnTo>
                  <a:pt x="773992" y="1271328"/>
                </a:lnTo>
                <a:lnTo>
                  <a:pt x="768918" y="1263391"/>
                </a:lnTo>
                <a:lnTo>
                  <a:pt x="763844" y="1255323"/>
                </a:lnTo>
                <a:lnTo>
                  <a:pt x="759030" y="1247125"/>
                </a:lnTo>
                <a:lnTo>
                  <a:pt x="754216" y="1239058"/>
                </a:lnTo>
                <a:lnTo>
                  <a:pt x="749532" y="1230860"/>
                </a:lnTo>
                <a:lnTo>
                  <a:pt x="744979" y="1222662"/>
                </a:lnTo>
                <a:lnTo>
                  <a:pt x="740555" y="1214464"/>
                </a:lnTo>
                <a:lnTo>
                  <a:pt x="736262" y="1206136"/>
                </a:lnTo>
                <a:lnTo>
                  <a:pt x="732098" y="1197938"/>
                </a:lnTo>
                <a:lnTo>
                  <a:pt x="728065" y="1189610"/>
                </a:lnTo>
                <a:lnTo>
                  <a:pt x="724162" y="1181283"/>
                </a:lnTo>
                <a:lnTo>
                  <a:pt x="720259" y="1172824"/>
                </a:lnTo>
                <a:lnTo>
                  <a:pt x="716616" y="1164497"/>
                </a:lnTo>
                <a:lnTo>
                  <a:pt x="713103" y="1156169"/>
                </a:lnTo>
                <a:lnTo>
                  <a:pt x="709590" y="1147711"/>
                </a:lnTo>
                <a:lnTo>
                  <a:pt x="706338" y="1139252"/>
                </a:lnTo>
                <a:lnTo>
                  <a:pt x="703085" y="1130794"/>
                </a:lnTo>
                <a:lnTo>
                  <a:pt x="699962" y="1122336"/>
                </a:lnTo>
                <a:lnTo>
                  <a:pt x="697100" y="1113878"/>
                </a:lnTo>
                <a:lnTo>
                  <a:pt x="694238" y="1105420"/>
                </a:lnTo>
                <a:lnTo>
                  <a:pt x="691506" y="1096962"/>
                </a:lnTo>
                <a:lnTo>
                  <a:pt x="688904" y="1088504"/>
                </a:lnTo>
                <a:lnTo>
                  <a:pt x="686432" y="1080046"/>
                </a:lnTo>
                <a:lnTo>
                  <a:pt x="684090" y="1071458"/>
                </a:lnTo>
                <a:lnTo>
                  <a:pt x="681878" y="1063000"/>
                </a:lnTo>
                <a:lnTo>
                  <a:pt x="679796" y="1054542"/>
                </a:lnTo>
                <a:lnTo>
                  <a:pt x="677715" y="1045823"/>
                </a:lnTo>
                <a:lnTo>
                  <a:pt x="675893" y="1037365"/>
                </a:lnTo>
                <a:lnTo>
                  <a:pt x="674202" y="1028907"/>
                </a:lnTo>
                <a:lnTo>
                  <a:pt x="672510" y="1020449"/>
                </a:lnTo>
                <a:lnTo>
                  <a:pt x="671079" y="1011861"/>
                </a:lnTo>
                <a:lnTo>
                  <a:pt x="669648" y="1003403"/>
                </a:lnTo>
                <a:lnTo>
                  <a:pt x="668347" y="994945"/>
                </a:lnTo>
                <a:lnTo>
                  <a:pt x="667306" y="986487"/>
                </a:lnTo>
                <a:lnTo>
                  <a:pt x="666265" y="978159"/>
                </a:lnTo>
                <a:lnTo>
                  <a:pt x="665355" y="969701"/>
                </a:lnTo>
                <a:lnTo>
                  <a:pt x="664574" y="961243"/>
                </a:lnTo>
                <a:lnTo>
                  <a:pt x="663923" y="952915"/>
                </a:lnTo>
                <a:lnTo>
                  <a:pt x="663403" y="944587"/>
                </a:lnTo>
                <a:lnTo>
                  <a:pt x="663013" y="936259"/>
                </a:lnTo>
                <a:lnTo>
                  <a:pt x="662753" y="927931"/>
                </a:lnTo>
                <a:lnTo>
                  <a:pt x="662622" y="919603"/>
                </a:lnTo>
                <a:lnTo>
                  <a:pt x="662492" y="911275"/>
                </a:lnTo>
                <a:lnTo>
                  <a:pt x="662622" y="903077"/>
                </a:lnTo>
                <a:lnTo>
                  <a:pt x="662883" y="894880"/>
                </a:lnTo>
                <a:lnTo>
                  <a:pt x="663143" y="886682"/>
                </a:lnTo>
                <a:lnTo>
                  <a:pt x="663663" y="878484"/>
                </a:lnTo>
                <a:lnTo>
                  <a:pt x="664184" y="870416"/>
                </a:lnTo>
                <a:lnTo>
                  <a:pt x="664834" y="862349"/>
                </a:lnTo>
                <a:lnTo>
                  <a:pt x="665745" y="854281"/>
                </a:lnTo>
                <a:lnTo>
                  <a:pt x="666656" y="846213"/>
                </a:lnTo>
                <a:lnTo>
                  <a:pt x="667696" y="838276"/>
                </a:lnTo>
                <a:lnTo>
                  <a:pt x="668867" y="830338"/>
                </a:lnTo>
                <a:lnTo>
                  <a:pt x="670168" y="822401"/>
                </a:lnTo>
                <a:lnTo>
                  <a:pt x="671600" y="814593"/>
                </a:lnTo>
                <a:lnTo>
                  <a:pt x="673161" y="806786"/>
                </a:lnTo>
                <a:lnTo>
                  <a:pt x="674852" y="799109"/>
                </a:lnTo>
                <a:lnTo>
                  <a:pt x="676544" y="791301"/>
                </a:lnTo>
                <a:lnTo>
                  <a:pt x="678495" y="783754"/>
                </a:lnTo>
                <a:lnTo>
                  <a:pt x="680577" y="776077"/>
                </a:lnTo>
                <a:lnTo>
                  <a:pt x="682659" y="768529"/>
                </a:lnTo>
                <a:lnTo>
                  <a:pt x="685000" y="761112"/>
                </a:lnTo>
                <a:lnTo>
                  <a:pt x="693457" y="760462"/>
                </a:lnTo>
                <a:lnTo>
                  <a:pt x="702044" y="759941"/>
                </a:lnTo>
                <a:lnTo>
                  <a:pt x="710501" y="759681"/>
                </a:lnTo>
                <a:lnTo>
                  <a:pt x="719088" y="759551"/>
                </a:lnTo>
                <a:close/>
                <a:moveTo>
                  <a:pt x="2672043" y="201084"/>
                </a:moveTo>
                <a:lnTo>
                  <a:pt x="2672043" y="243731"/>
                </a:lnTo>
                <a:lnTo>
                  <a:pt x="2660599" y="244901"/>
                </a:lnTo>
                <a:lnTo>
                  <a:pt x="2649416" y="246071"/>
                </a:lnTo>
                <a:lnTo>
                  <a:pt x="2638752" y="247632"/>
                </a:lnTo>
                <a:lnTo>
                  <a:pt x="2628349" y="249322"/>
                </a:lnTo>
                <a:lnTo>
                  <a:pt x="2618336" y="251272"/>
                </a:lnTo>
                <a:lnTo>
                  <a:pt x="2608712" y="253353"/>
                </a:lnTo>
                <a:lnTo>
                  <a:pt x="2599349" y="255693"/>
                </a:lnTo>
                <a:lnTo>
                  <a:pt x="2590377" y="258163"/>
                </a:lnTo>
                <a:lnTo>
                  <a:pt x="2581924" y="260894"/>
                </a:lnTo>
                <a:lnTo>
                  <a:pt x="2577762" y="262324"/>
                </a:lnTo>
                <a:lnTo>
                  <a:pt x="2573731" y="263884"/>
                </a:lnTo>
                <a:lnTo>
                  <a:pt x="2569700" y="265445"/>
                </a:lnTo>
                <a:lnTo>
                  <a:pt x="2565799" y="267005"/>
                </a:lnTo>
                <a:lnTo>
                  <a:pt x="2562027" y="268565"/>
                </a:lnTo>
                <a:lnTo>
                  <a:pt x="2558386" y="270255"/>
                </a:lnTo>
                <a:lnTo>
                  <a:pt x="2554745" y="272076"/>
                </a:lnTo>
                <a:lnTo>
                  <a:pt x="2551234" y="273896"/>
                </a:lnTo>
                <a:lnTo>
                  <a:pt x="2547853" y="275716"/>
                </a:lnTo>
                <a:lnTo>
                  <a:pt x="2544472" y="277537"/>
                </a:lnTo>
                <a:lnTo>
                  <a:pt x="2541351" y="279487"/>
                </a:lnTo>
                <a:lnTo>
                  <a:pt x="2538100" y="281567"/>
                </a:lnTo>
                <a:lnTo>
                  <a:pt x="2535109" y="283518"/>
                </a:lnTo>
                <a:lnTo>
                  <a:pt x="2532118" y="285728"/>
                </a:lnTo>
                <a:lnTo>
                  <a:pt x="2529257" y="287808"/>
                </a:lnTo>
                <a:lnTo>
                  <a:pt x="2526526" y="290019"/>
                </a:lnTo>
                <a:lnTo>
                  <a:pt x="2523795" y="292229"/>
                </a:lnTo>
                <a:lnTo>
                  <a:pt x="2521194" y="294569"/>
                </a:lnTo>
                <a:lnTo>
                  <a:pt x="2518723" y="296910"/>
                </a:lnTo>
                <a:lnTo>
                  <a:pt x="2516252" y="299380"/>
                </a:lnTo>
                <a:lnTo>
                  <a:pt x="2513912" y="301721"/>
                </a:lnTo>
                <a:lnTo>
                  <a:pt x="2511701" y="304321"/>
                </a:lnTo>
                <a:lnTo>
                  <a:pt x="2509620" y="306791"/>
                </a:lnTo>
                <a:lnTo>
                  <a:pt x="2507540" y="309392"/>
                </a:lnTo>
                <a:lnTo>
                  <a:pt x="2505589" y="312122"/>
                </a:lnTo>
                <a:lnTo>
                  <a:pt x="2503768" y="314853"/>
                </a:lnTo>
                <a:lnTo>
                  <a:pt x="2501948" y="317583"/>
                </a:lnTo>
                <a:lnTo>
                  <a:pt x="2500257" y="320314"/>
                </a:lnTo>
                <a:lnTo>
                  <a:pt x="2498697" y="323174"/>
                </a:lnTo>
                <a:lnTo>
                  <a:pt x="2497136" y="326165"/>
                </a:lnTo>
                <a:lnTo>
                  <a:pt x="2495706" y="329025"/>
                </a:lnTo>
                <a:lnTo>
                  <a:pt x="2494405" y="332016"/>
                </a:lnTo>
                <a:lnTo>
                  <a:pt x="2493235" y="335136"/>
                </a:lnTo>
                <a:lnTo>
                  <a:pt x="2492065" y="338257"/>
                </a:lnTo>
                <a:lnTo>
                  <a:pt x="2491024" y="341377"/>
                </a:lnTo>
                <a:lnTo>
                  <a:pt x="2490114" y="344628"/>
                </a:lnTo>
                <a:lnTo>
                  <a:pt x="2489204" y="347878"/>
                </a:lnTo>
                <a:lnTo>
                  <a:pt x="2488423" y="351129"/>
                </a:lnTo>
                <a:lnTo>
                  <a:pt x="2487773" y="354509"/>
                </a:lnTo>
                <a:lnTo>
                  <a:pt x="2487123" y="357890"/>
                </a:lnTo>
                <a:lnTo>
                  <a:pt x="2486603" y="361401"/>
                </a:lnTo>
                <a:lnTo>
                  <a:pt x="2486213" y="364911"/>
                </a:lnTo>
                <a:lnTo>
                  <a:pt x="2485953" y="368422"/>
                </a:lnTo>
                <a:lnTo>
                  <a:pt x="2485693" y="372062"/>
                </a:lnTo>
                <a:lnTo>
                  <a:pt x="2485563" y="375703"/>
                </a:lnTo>
                <a:lnTo>
                  <a:pt x="2485563" y="379343"/>
                </a:lnTo>
                <a:lnTo>
                  <a:pt x="2485563" y="384544"/>
                </a:lnTo>
                <a:lnTo>
                  <a:pt x="2485823" y="389615"/>
                </a:lnTo>
                <a:lnTo>
                  <a:pt x="2486343" y="394556"/>
                </a:lnTo>
                <a:lnTo>
                  <a:pt x="2486863" y="399497"/>
                </a:lnTo>
                <a:lnTo>
                  <a:pt x="2487643" y="404308"/>
                </a:lnTo>
                <a:lnTo>
                  <a:pt x="2488684" y="409118"/>
                </a:lnTo>
                <a:lnTo>
                  <a:pt x="2489724" y="413929"/>
                </a:lnTo>
                <a:lnTo>
                  <a:pt x="2491024" y="418480"/>
                </a:lnTo>
                <a:lnTo>
                  <a:pt x="2492455" y="423161"/>
                </a:lnTo>
                <a:lnTo>
                  <a:pt x="2494145" y="427581"/>
                </a:lnTo>
                <a:lnTo>
                  <a:pt x="2495966" y="432132"/>
                </a:lnTo>
                <a:lnTo>
                  <a:pt x="2497917" y="436423"/>
                </a:lnTo>
                <a:lnTo>
                  <a:pt x="2500127" y="440844"/>
                </a:lnTo>
                <a:lnTo>
                  <a:pt x="2502338" y="445004"/>
                </a:lnTo>
                <a:lnTo>
                  <a:pt x="2504939" y="449295"/>
                </a:lnTo>
                <a:lnTo>
                  <a:pt x="2507540" y="453326"/>
                </a:lnTo>
                <a:lnTo>
                  <a:pt x="2510401" y="457356"/>
                </a:lnTo>
                <a:lnTo>
                  <a:pt x="2513262" y="461257"/>
                </a:lnTo>
                <a:lnTo>
                  <a:pt x="2516122" y="465028"/>
                </a:lnTo>
                <a:lnTo>
                  <a:pt x="2519113" y="468798"/>
                </a:lnTo>
                <a:lnTo>
                  <a:pt x="2522104" y="472309"/>
                </a:lnTo>
                <a:lnTo>
                  <a:pt x="2525225" y="475819"/>
                </a:lnTo>
                <a:lnTo>
                  <a:pt x="2528476" y="479070"/>
                </a:lnTo>
                <a:lnTo>
                  <a:pt x="2531728" y="482321"/>
                </a:lnTo>
                <a:lnTo>
                  <a:pt x="2534979" y="485441"/>
                </a:lnTo>
                <a:lnTo>
                  <a:pt x="2538360" y="488432"/>
                </a:lnTo>
                <a:lnTo>
                  <a:pt x="2541741" y="491292"/>
                </a:lnTo>
                <a:lnTo>
                  <a:pt x="2545252" y="494152"/>
                </a:lnTo>
                <a:lnTo>
                  <a:pt x="2548893" y="496753"/>
                </a:lnTo>
                <a:lnTo>
                  <a:pt x="2552404" y="499353"/>
                </a:lnTo>
                <a:lnTo>
                  <a:pt x="2556175" y="501694"/>
                </a:lnTo>
                <a:lnTo>
                  <a:pt x="2559947" y="504034"/>
                </a:lnTo>
                <a:lnTo>
                  <a:pt x="2568269" y="508845"/>
                </a:lnTo>
                <a:lnTo>
                  <a:pt x="2578413" y="514306"/>
                </a:lnTo>
                <a:lnTo>
                  <a:pt x="2590116" y="520417"/>
                </a:lnTo>
                <a:lnTo>
                  <a:pt x="2603641" y="527048"/>
                </a:lnTo>
                <a:lnTo>
                  <a:pt x="2618726" y="534459"/>
                </a:lnTo>
                <a:lnTo>
                  <a:pt x="2635631" y="542390"/>
                </a:lnTo>
                <a:lnTo>
                  <a:pt x="2654097" y="551102"/>
                </a:lnTo>
                <a:lnTo>
                  <a:pt x="2674384" y="560333"/>
                </a:lnTo>
                <a:lnTo>
                  <a:pt x="2680496" y="563064"/>
                </a:lnTo>
                <a:lnTo>
                  <a:pt x="2686348" y="565924"/>
                </a:lnTo>
                <a:lnTo>
                  <a:pt x="2691809" y="568655"/>
                </a:lnTo>
                <a:lnTo>
                  <a:pt x="2697011" y="571515"/>
                </a:lnTo>
                <a:lnTo>
                  <a:pt x="2701823" y="574246"/>
                </a:lnTo>
                <a:lnTo>
                  <a:pt x="2706374" y="576846"/>
                </a:lnTo>
                <a:lnTo>
                  <a:pt x="2710535" y="579577"/>
                </a:lnTo>
                <a:lnTo>
                  <a:pt x="2714437" y="582177"/>
                </a:lnTo>
                <a:lnTo>
                  <a:pt x="2717948" y="584777"/>
                </a:lnTo>
                <a:lnTo>
                  <a:pt x="2721069" y="587378"/>
                </a:lnTo>
                <a:lnTo>
                  <a:pt x="2723930" y="589978"/>
                </a:lnTo>
                <a:lnTo>
                  <a:pt x="2726531" y="592449"/>
                </a:lnTo>
                <a:lnTo>
                  <a:pt x="2728741" y="595049"/>
                </a:lnTo>
                <a:lnTo>
                  <a:pt x="2730692" y="597520"/>
                </a:lnTo>
                <a:lnTo>
                  <a:pt x="2732252" y="599990"/>
                </a:lnTo>
                <a:lnTo>
                  <a:pt x="2733423" y="602330"/>
                </a:lnTo>
                <a:lnTo>
                  <a:pt x="2734463" y="604931"/>
                </a:lnTo>
                <a:lnTo>
                  <a:pt x="2735504" y="607661"/>
                </a:lnTo>
                <a:lnTo>
                  <a:pt x="2736414" y="610522"/>
                </a:lnTo>
                <a:lnTo>
                  <a:pt x="2737324" y="613642"/>
                </a:lnTo>
                <a:lnTo>
                  <a:pt x="2737974" y="616893"/>
                </a:lnTo>
                <a:lnTo>
                  <a:pt x="2738755" y="620403"/>
                </a:lnTo>
                <a:lnTo>
                  <a:pt x="2739405" y="624174"/>
                </a:lnTo>
                <a:lnTo>
                  <a:pt x="2739925" y="628075"/>
                </a:lnTo>
                <a:lnTo>
                  <a:pt x="2740445" y="632235"/>
                </a:lnTo>
                <a:lnTo>
                  <a:pt x="2740965" y="636656"/>
                </a:lnTo>
                <a:lnTo>
                  <a:pt x="2741225" y="641207"/>
                </a:lnTo>
                <a:lnTo>
                  <a:pt x="2741616" y="645888"/>
                </a:lnTo>
                <a:lnTo>
                  <a:pt x="2742006" y="655899"/>
                </a:lnTo>
                <a:lnTo>
                  <a:pt x="2742136" y="666691"/>
                </a:lnTo>
                <a:lnTo>
                  <a:pt x="2742006" y="670982"/>
                </a:lnTo>
                <a:lnTo>
                  <a:pt x="2741616" y="675012"/>
                </a:lnTo>
                <a:lnTo>
                  <a:pt x="2741225" y="676963"/>
                </a:lnTo>
                <a:lnTo>
                  <a:pt x="2740835" y="678783"/>
                </a:lnTo>
                <a:lnTo>
                  <a:pt x="2740445" y="680603"/>
                </a:lnTo>
                <a:lnTo>
                  <a:pt x="2739925" y="682294"/>
                </a:lnTo>
                <a:lnTo>
                  <a:pt x="2739275" y="683984"/>
                </a:lnTo>
                <a:lnTo>
                  <a:pt x="2738625" y="685544"/>
                </a:lnTo>
                <a:lnTo>
                  <a:pt x="2737844" y="687104"/>
                </a:lnTo>
                <a:lnTo>
                  <a:pt x="2737064" y="688535"/>
                </a:lnTo>
                <a:lnTo>
                  <a:pt x="2736154" y="689835"/>
                </a:lnTo>
                <a:lnTo>
                  <a:pt x="2735113" y="691135"/>
                </a:lnTo>
                <a:lnTo>
                  <a:pt x="2734073" y="692435"/>
                </a:lnTo>
                <a:lnTo>
                  <a:pt x="2733033" y="693606"/>
                </a:lnTo>
                <a:lnTo>
                  <a:pt x="2731862" y="694646"/>
                </a:lnTo>
                <a:lnTo>
                  <a:pt x="2730562" y="695686"/>
                </a:lnTo>
                <a:lnTo>
                  <a:pt x="2729262" y="696726"/>
                </a:lnTo>
                <a:lnTo>
                  <a:pt x="2727831" y="697636"/>
                </a:lnTo>
                <a:lnTo>
                  <a:pt x="2726401" y="698416"/>
                </a:lnTo>
                <a:lnTo>
                  <a:pt x="2724840" y="699196"/>
                </a:lnTo>
                <a:lnTo>
                  <a:pt x="2723280" y="699847"/>
                </a:lnTo>
                <a:lnTo>
                  <a:pt x="2721589" y="700367"/>
                </a:lnTo>
                <a:lnTo>
                  <a:pt x="2719768" y="701017"/>
                </a:lnTo>
                <a:lnTo>
                  <a:pt x="2717948" y="701407"/>
                </a:lnTo>
                <a:lnTo>
                  <a:pt x="2715997" y="701797"/>
                </a:lnTo>
                <a:lnTo>
                  <a:pt x="2714047" y="702187"/>
                </a:lnTo>
                <a:lnTo>
                  <a:pt x="2711966" y="702447"/>
                </a:lnTo>
                <a:lnTo>
                  <a:pt x="2709755" y="702577"/>
                </a:lnTo>
                <a:lnTo>
                  <a:pt x="2705334" y="702707"/>
                </a:lnTo>
                <a:lnTo>
                  <a:pt x="2702603" y="702707"/>
                </a:lnTo>
                <a:lnTo>
                  <a:pt x="2700002" y="702447"/>
                </a:lnTo>
                <a:lnTo>
                  <a:pt x="2697661" y="702187"/>
                </a:lnTo>
                <a:lnTo>
                  <a:pt x="2695321" y="701927"/>
                </a:lnTo>
                <a:lnTo>
                  <a:pt x="2693240" y="701407"/>
                </a:lnTo>
                <a:lnTo>
                  <a:pt x="2691159" y="700887"/>
                </a:lnTo>
                <a:lnTo>
                  <a:pt x="2689209" y="700237"/>
                </a:lnTo>
                <a:lnTo>
                  <a:pt x="2687518" y="699456"/>
                </a:lnTo>
                <a:lnTo>
                  <a:pt x="2685827" y="698546"/>
                </a:lnTo>
                <a:lnTo>
                  <a:pt x="2684267" y="697636"/>
                </a:lnTo>
                <a:lnTo>
                  <a:pt x="2682836" y="696466"/>
                </a:lnTo>
                <a:lnTo>
                  <a:pt x="2681536" y="695296"/>
                </a:lnTo>
                <a:lnTo>
                  <a:pt x="2680496" y="694126"/>
                </a:lnTo>
                <a:lnTo>
                  <a:pt x="2679455" y="692695"/>
                </a:lnTo>
                <a:lnTo>
                  <a:pt x="2678545" y="691265"/>
                </a:lnTo>
                <a:lnTo>
                  <a:pt x="2677765" y="689705"/>
                </a:lnTo>
                <a:lnTo>
                  <a:pt x="2676985" y="687885"/>
                </a:lnTo>
                <a:lnTo>
                  <a:pt x="2676464" y="685804"/>
                </a:lnTo>
                <a:lnTo>
                  <a:pt x="2675814" y="683334"/>
                </a:lnTo>
                <a:lnTo>
                  <a:pt x="2675294" y="680603"/>
                </a:lnTo>
                <a:lnTo>
                  <a:pt x="2674774" y="677483"/>
                </a:lnTo>
                <a:lnTo>
                  <a:pt x="2674254" y="674102"/>
                </a:lnTo>
                <a:lnTo>
                  <a:pt x="2673473" y="666431"/>
                </a:lnTo>
                <a:lnTo>
                  <a:pt x="2672823" y="657460"/>
                </a:lnTo>
                <a:lnTo>
                  <a:pt x="2672433" y="647188"/>
                </a:lnTo>
                <a:lnTo>
                  <a:pt x="2672173" y="635616"/>
                </a:lnTo>
                <a:lnTo>
                  <a:pt x="2672043" y="622614"/>
                </a:lnTo>
                <a:lnTo>
                  <a:pt x="2672043" y="589978"/>
                </a:lnTo>
                <a:lnTo>
                  <a:pt x="2488293" y="589978"/>
                </a:lnTo>
                <a:lnTo>
                  <a:pt x="2488293" y="616113"/>
                </a:lnTo>
                <a:lnTo>
                  <a:pt x="2488293" y="621574"/>
                </a:lnTo>
                <a:lnTo>
                  <a:pt x="2488423" y="627034"/>
                </a:lnTo>
                <a:lnTo>
                  <a:pt x="2488684" y="632495"/>
                </a:lnTo>
                <a:lnTo>
                  <a:pt x="2489074" y="637696"/>
                </a:lnTo>
                <a:lnTo>
                  <a:pt x="2489594" y="642767"/>
                </a:lnTo>
                <a:lnTo>
                  <a:pt x="2490244" y="647708"/>
                </a:lnTo>
                <a:lnTo>
                  <a:pt x="2490894" y="652649"/>
                </a:lnTo>
                <a:lnTo>
                  <a:pt x="2491675" y="657460"/>
                </a:lnTo>
                <a:lnTo>
                  <a:pt x="2492585" y="662140"/>
                </a:lnTo>
                <a:lnTo>
                  <a:pt x="2493625" y="666691"/>
                </a:lnTo>
                <a:lnTo>
                  <a:pt x="2494796" y="671242"/>
                </a:lnTo>
                <a:lnTo>
                  <a:pt x="2495966" y="675533"/>
                </a:lnTo>
                <a:lnTo>
                  <a:pt x="2497266" y="679823"/>
                </a:lnTo>
                <a:lnTo>
                  <a:pt x="2498827" y="683984"/>
                </a:lnTo>
                <a:lnTo>
                  <a:pt x="2500387" y="688015"/>
                </a:lnTo>
                <a:lnTo>
                  <a:pt x="2501948" y="692045"/>
                </a:lnTo>
                <a:lnTo>
                  <a:pt x="2503768" y="695816"/>
                </a:lnTo>
                <a:lnTo>
                  <a:pt x="2505719" y="699586"/>
                </a:lnTo>
                <a:lnTo>
                  <a:pt x="2507670" y="703227"/>
                </a:lnTo>
                <a:lnTo>
                  <a:pt x="2509750" y="706738"/>
                </a:lnTo>
                <a:lnTo>
                  <a:pt x="2511961" y="710248"/>
                </a:lnTo>
                <a:lnTo>
                  <a:pt x="2514302" y="713499"/>
                </a:lnTo>
                <a:lnTo>
                  <a:pt x="2516643" y="716749"/>
                </a:lnTo>
                <a:lnTo>
                  <a:pt x="2519243" y="719870"/>
                </a:lnTo>
                <a:lnTo>
                  <a:pt x="2521844" y="722860"/>
                </a:lnTo>
                <a:lnTo>
                  <a:pt x="2524575" y="725851"/>
                </a:lnTo>
                <a:lnTo>
                  <a:pt x="2527436" y="728581"/>
                </a:lnTo>
                <a:lnTo>
                  <a:pt x="2530427" y="731312"/>
                </a:lnTo>
                <a:lnTo>
                  <a:pt x="2533418" y="733912"/>
                </a:lnTo>
                <a:lnTo>
                  <a:pt x="2536669" y="736513"/>
                </a:lnTo>
                <a:lnTo>
                  <a:pt x="2539920" y="738853"/>
                </a:lnTo>
                <a:lnTo>
                  <a:pt x="2543301" y="741193"/>
                </a:lnTo>
                <a:lnTo>
                  <a:pt x="2550193" y="745484"/>
                </a:lnTo>
                <a:lnTo>
                  <a:pt x="2557346" y="749645"/>
                </a:lnTo>
                <a:lnTo>
                  <a:pt x="2564628" y="753545"/>
                </a:lnTo>
                <a:lnTo>
                  <a:pt x="2572041" y="757186"/>
                </a:lnTo>
                <a:lnTo>
                  <a:pt x="2579583" y="760567"/>
                </a:lnTo>
                <a:lnTo>
                  <a:pt x="2587255" y="763687"/>
                </a:lnTo>
                <a:lnTo>
                  <a:pt x="2595058" y="766678"/>
                </a:lnTo>
                <a:lnTo>
                  <a:pt x="2602991" y="769278"/>
                </a:lnTo>
                <a:lnTo>
                  <a:pt x="2611183" y="771748"/>
                </a:lnTo>
                <a:lnTo>
                  <a:pt x="2619376" y="773959"/>
                </a:lnTo>
                <a:lnTo>
                  <a:pt x="2627829" y="775909"/>
                </a:lnTo>
                <a:lnTo>
                  <a:pt x="2636411" y="777729"/>
                </a:lnTo>
                <a:lnTo>
                  <a:pt x="2645124" y="779160"/>
                </a:lnTo>
                <a:lnTo>
                  <a:pt x="2653967" y="780460"/>
                </a:lnTo>
                <a:lnTo>
                  <a:pt x="2662940" y="781500"/>
                </a:lnTo>
                <a:lnTo>
                  <a:pt x="2672043" y="782280"/>
                </a:lnTo>
                <a:lnTo>
                  <a:pt x="2672043" y="834029"/>
                </a:lnTo>
                <a:lnTo>
                  <a:pt x="2756700" y="834029"/>
                </a:lnTo>
                <a:lnTo>
                  <a:pt x="2756700" y="783840"/>
                </a:lnTo>
                <a:lnTo>
                  <a:pt x="2768274" y="782540"/>
                </a:lnTo>
                <a:lnTo>
                  <a:pt x="2779588" y="780980"/>
                </a:lnTo>
                <a:lnTo>
                  <a:pt x="2790511" y="779160"/>
                </a:lnTo>
                <a:lnTo>
                  <a:pt x="2801045" y="777209"/>
                </a:lnTo>
                <a:lnTo>
                  <a:pt x="2806116" y="776039"/>
                </a:lnTo>
                <a:lnTo>
                  <a:pt x="2811188" y="774869"/>
                </a:lnTo>
                <a:lnTo>
                  <a:pt x="2816130" y="773699"/>
                </a:lnTo>
                <a:lnTo>
                  <a:pt x="2820941" y="772399"/>
                </a:lnTo>
                <a:lnTo>
                  <a:pt x="2825753" y="770968"/>
                </a:lnTo>
                <a:lnTo>
                  <a:pt x="2830434" y="769538"/>
                </a:lnTo>
                <a:lnTo>
                  <a:pt x="2834986" y="768108"/>
                </a:lnTo>
                <a:lnTo>
                  <a:pt x="2839537" y="766548"/>
                </a:lnTo>
                <a:lnTo>
                  <a:pt x="2843829" y="764987"/>
                </a:lnTo>
                <a:lnTo>
                  <a:pt x="2848120" y="763297"/>
                </a:lnTo>
                <a:lnTo>
                  <a:pt x="2852411" y="761607"/>
                </a:lnTo>
                <a:lnTo>
                  <a:pt x="2856443" y="759786"/>
                </a:lnTo>
                <a:lnTo>
                  <a:pt x="2860474" y="757966"/>
                </a:lnTo>
                <a:lnTo>
                  <a:pt x="2864375" y="756016"/>
                </a:lnTo>
                <a:lnTo>
                  <a:pt x="2868277" y="754066"/>
                </a:lnTo>
                <a:lnTo>
                  <a:pt x="2872048" y="752115"/>
                </a:lnTo>
                <a:lnTo>
                  <a:pt x="2875689" y="750035"/>
                </a:lnTo>
                <a:lnTo>
                  <a:pt x="2879200" y="747824"/>
                </a:lnTo>
                <a:lnTo>
                  <a:pt x="2882711" y="745614"/>
                </a:lnTo>
                <a:lnTo>
                  <a:pt x="2886092" y="743404"/>
                </a:lnTo>
                <a:lnTo>
                  <a:pt x="2889343" y="741063"/>
                </a:lnTo>
                <a:lnTo>
                  <a:pt x="2892594" y="738723"/>
                </a:lnTo>
                <a:lnTo>
                  <a:pt x="2895585" y="736253"/>
                </a:lnTo>
                <a:lnTo>
                  <a:pt x="2898706" y="733782"/>
                </a:lnTo>
                <a:lnTo>
                  <a:pt x="2901567" y="731182"/>
                </a:lnTo>
                <a:lnTo>
                  <a:pt x="2904428" y="728581"/>
                </a:lnTo>
                <a:lnTo>
                  <a:pt x="2907159" y="725851"/>
                </a:lnTo>
                <a:lnTo>
                  <a:pt x="2909760" y="723120"/>
                </a:lnTo>
                <a:lnTo>
                  <a:pt x="2912361" y="720260"/>
                </a:lnTo>
                <a:lnTo>
                  <a:pt x="2914832" y="717399"/>
                </a:lnTo>
                <a:lnTo>
                  <a:pt x="2917172" y="714539"/>
                </a:lnTo>
                <a:lnTo>
                  <a:pt x="2919513" y="711548"/>
                </a:lnTo>
                <a:lnTo>
                  <a:pt x="2921594" y="708428"/>
                </a:lnTo>
                <a:lnTo>
                  <a:pt x="2923674" y="705307"/>
                </a:lnTo>
                <a:lnTo>
                  <a:pt x="2925755" y="702187"/>
                </a:lnTo>
                <a:lnTo>
                  <a:pt x="2927576" y="698936"/>
                </a:lnTo>
                <a:lnTo>
                  <a:pt x="2929396" y="695686"/>
                </a:lnTo>
                <a:lnTo>
                  <a:pt x="2931087" y="692305"/>
                </a:lnTo>
                <a:lnTo>
                  <a:pt x="2932777" y="688925"/>
                </a:lnTo>
                <a:lnTo>
                  <a:pt x="2934208" y="685414"/>
                </a:lnTo>
                <a:lnTo>
                  <a:pt x="2935638" y="681904"/>
                </a:lnTo>
                <a:lnTo>
                  <a:pt x="2937069" y="678263"/>
                </a:lnTo>
                <a:lnTo>
                  <a:pt x="2938239" y="674622"/>
                </a:lnTo>
                <a:lnTo>
                  <a:pt x="2939410" y="670982"/>
                </a:lnTo>
                <a:lnTo>
                  <a:pt x="2940450" y="667211"/>
                </a:lnTo>
                <a:lnTo>
                  <a:pt x="2941490" y="663441"/>
                </a:lnTo>
                <a:lnTo>
                  <a:pt x="2942401" y="659540"/>
                </a:lnTo>
                <a:lnTo>
                  <a:pt x="2943181" y="655509"/>
                </a:lnTo>
                <a:lnTo>
                  <a:pt x="2943831" y="651479"/>
                </a:lnTo>
                <a:lnTo>
                  <a:pt x="2944481" y="647448"/>
                </a:lnTo>
                <a:lnTo>
                  <a:pt x="2944871" y="643287"/>
                </a:lnTo>
                <a:lnTo>
                  <a:pt x="2945392" y="639126"/>
                </a:lnTo>
                <a:lnTo>
                  <a:pt x="2945652" y="634966"/>
                </a:lnTo>
                <a:lnTo>
                  <a:pt x="2945912" y="630415"/>
                </a:lnTo>
                <a:lnTo>
                  <a:pt x="2946042" y="626124"/>
                </a:lnTo>
                <a:lnTo>
                  <a:pt x="2946042" y="621704"/>
                </a:lnTo>
                <a:lnTo>
                  <a:pt x="2946042" y="616113"/>
                </a:lnTo>
                <a:lnTo>
                  <a:pt x="2945782" y="610782"/>
                </a:lnTo>
                <a:lnTo>
                  <a:pt x="2945522" y="605451"/>
                </a:lnTo>
                <a:lnTo>
                  <a:pt x="2945001" y="600380"/>
                </a:lnTo>
                <a:lnTo>
                  <a:pt x="2944351" y="595309"/>
                </a:lnTo>
                <a:lnTo>
                  <a:pt x="2943571" y="590368"/>
                </a:lnTo>
                <a:lnTo>
                  <a:pt x="2942791" y="585558"/>
                </a:lnTo>
                <a:lnTo>
                  <a:pt x="2941750" y="580747"/>
                </a:lnTo>
                <a:lnTo>
                  <a:pt x="2940580" y="576196"/>
                </a:lnTo>
                <a:lnTo>
                  <a:pt x="2939280" y="571775"/>
                </a:lnTo>
                <a:lnTo>
                  <a:pt x="2937849" y="567355"/>
                </a:lnTo>
                <a:lnTo>
                  <a:pt x="2936289" y="563064"/>
                </a:lnTo>
                <a:lnTo>
                  <a:pt x="2934598" y="559033"/>
                </a:lnTo>
                <a:lnTo>
                  <a:pt x="2932647" y="555003"/>
                </a:lnTo>
                <a:lnTo>
                  <a:pt x="2930697" y="551102"/>
                </a:lnTo>
                <a:lnTo>
                  <a:pt x="2928616" y="547201"/>
                </a:lnTo>
                <a:lnTo>
                  <a:pt x="2926405" y="543561"/>
                </a:lnTo>
                <a:lnTo>
                  <a:pt x="2924065" y="540050"/>
                </a:lnTo>
                <a:lnTo>
                  <a:pt x="2921724" y="536540"/>
                </a:lnTo>
                <a:lnTo>
                  <a:pt x="2919383" y="533159"/>
                </a:lnTo>
                <a:lnTo>
                  <a:pt x="2916912" y="529908"/>
                </a:lnTo>
                <a:lnTo>
                  <a:pt x="2914311" y="526788"/>
                </a:lnTo>
                <a:lnTo>
                  <a:pt x="2911711" y="523667"/>
                </a:lnTo>
                <a:lnTo>
                  <a:pt x="2908980" y="520807"/>
                </a:lnTo>
                <a:lnTo>
                  <a:pt x="2906249" y="517946"/>
                </a:lnTo>
                <a:lnTo>
                  <a:pt x="2903388" y="515216"/>
                </a:lnTo>
                <a:lnTo>
                  <a:pt x="2900657" y="512616"/>
                </a:lnTo>
                <a:lnTo>
                  <a:pt x="2897666" y="510015"/>
                </a:lnTo>
                <a:lnTo>
                  <a:pt x="2894675" y="507675"/>
                </a:lnTo>
                <a:lnTo>
                  <a:pt x="2891684" y="505334"/>
                </a:lnTo>
                <a:lnTo>
                  <a:pt x="2888563" y="503124"/>
                </a:lnTo>
                <a:lnTo>
                  <a:pt x="2885442" y="501044"/>
                </a:lnTo>
                <a:lnTo>
                  <a:pt x="2882061" y="498963"/>
                </a:lnTo>
                <a:lnTo>
                  <a:pt x="2878420" y="496753"/>
                </a:lnTo>
                <a:lnTo>
                  <a:pt x="2869967" y="491942"/>
                </a:lnTo>
                <a:lnTo>
                  <a:pt x="2860084" y="486741"/>
                </a:lnTo>
                <a:lnTo>
                  <a:pt x="2848770" y="481150"/>
                </a:lnTo>
                <a:lnTo>
                  <a:pt x="2836156" y="475039"/>
                </a:lnTo>
                <a:lnTo>
                  <a:pt x="2822112" y="468408"/>
                </a:lnTo>
                <a:lnTo>
                  <a:pt x="2806767" y="461517"/>
                </a:lnTo>
                <a:lnTo>
                  <a:pt x="2789861" y="453976"/>
                </a:lnTo>
                <a:lnTo>
                  <a:pt x="2770355" y="445264"/>
                </a:lnTo>
                <a:lnTo>
                  <a:pt x="2752799" y="437333"/>
                </a:lnTo>
                <a:lnTo>
                  <a:pt x="2737324" y="430182"/>
                </a:lnTo>
                <a:lnTo>
                  <a:pt x="2723930" y="423681"/>
                </a:lnTo>
                <a:lnTo>
                  <a:pt x="2712486" y="417960"/>
                </a:lnTo>
                <a:lnTo>
                  <a:pt x="2703253" y="412889"/>
                </a:lnTo>
                <a:lnTo>
                  <a:pt x="2699352" y="410679"/>
                </a:lnTo>
                <a:lnTo>
                  <a:pt x="2695971" y="408728"/>
                </a:lnTo>
                <a:lnTo>
                  <a:pt x="2693110" y="406778"/>
                </a:lnTo>
                <a:lnTo>
                  <a:pt x="2690769" y="405218"/>
                </a:lnTo>
                <a:lnTo>
                  <a:pt x="2688558" y="403527"/>
                </a:lnTo>
                <a:lnTo>
                  <a:pt x="2686608" y="401707"/>
                </a:lnTo>
                <a:lnTo>
                  <a:pt x="2684787" y="399757"/>
                </a:lnTo>
                <a:lnTo>
                  <a:pt x="2683097" y="397677"/>
                </a:lnTo>
                <a:lnTo>
                  <a:pt x="2681536" y="395466"/>
                </a:lnTo>
                <a:lnTo>
                  <a:pt x="2680236" y="393126"/>
                </a:lnTo>
                <a:lnTo>
                  <a:pt x="2678935" y="390525"/>
                </a:lnTo>
                <a:lnTo>
                  <a:pt x="2677765" y="387925"/>
                </a:lnTo>
                <a:lnTo>
                  <a:pt x="2676724" y="385064"/>
                </a:lnTo>
                <a:lnTo>
                  <a:pt x="2675814" y="382074"/>
                </a:lnTo>
                <a:lnTo>
                  <a:pt x="2675164" y="379083"/>
                </a:lnTo>
                <a:lnTo>
                  <a:pt x="2674514" y="375703"/>
                </a:lnTo>
                <a:lnTo>
                  <a:pt x="2673994" y="372322"/>
                </a:lnTo>
                <a:lnTo>
                  <a:pt x="2673734" y="368812"/>
                </a:lnTo>
                <a:lnTo>
                  <a:pt x="2673473" y="365041"/>
                </a:lnTo>
                <a:lnTo>
                  <a:pt x="2673473" y="361270"/>
                </a:lnTo>
                <a:lnTo>
                  <a:pt x="2673603" y="356720"/>
                </a:lnTo>
                <a:lnTo>
                  <a:pt x="2673994" y="352429"/>
                </a:lnTo>
                <a:lnTo>
                  <a:pt x="2674644" y="348528"/>
                </a:lnTo>
                <a:lnTo>
                  <a:pt x="2675034" y="346578"/>
                </a:lnTo>
                <a:lnTo>
                  <a:pt x="2675554" y="344758"/>
                </a:lnTo>
                <a:lnTo>
                  <a:pt x="2676074" y="343067"/>
                </a:lnTo>
                <a:lnTo>
                  <a:pt x="2676724" y="341377"/>
                </a:lnTo>
                <a:lnTo>
                  <a:pt x="2677375" y="339817"/>
                </a:lnTo>
                <a:lnTo>
                  <a:pt x="2678155" y="338387"/>
                </a:lnTo>
                <a:lnTo>
                  <a:pt x="2678935" y="336956"/>
                </a:lnTo>
                <a:lnTo>
                  <a:pt x="2679845" y="335526"/>
                </a:lnTo>
                <a:lnTo>
                  <a:pt x="2680756" y="334226"/>
                </a:lnTo>
                <a:lnTo>
                  <a:pt x="2681796" y="333056"/>
                </a:lnTo>
                <a:lnTo>
                  <a:pt x="2682967" y="331886"/>
                </a:lnTo>
                <a:lnTo>
                  <a:pt x="2684137" y="330845"/>
                </a:lnTo>
                <a:lnTo>
                  <a:pt x="2685307" y="329805"/>
                </a:lnTo>
                <a:lnTo>
                  <a:pt x="2686608" y="328895"/>
                </a:lnTo>
                <a:lnTo>
                  <a:pt x="2687908" y="328115"/>
                </a:lnTo>
                <a:lnTo>
                  <a:pt x="2689339" y="327335"/>
                </a:lnTo>
                <a:lnTo>
                  <a:pt x="2690769" y="326555"/>
                </a:lnTo>
                <a:lnTo>
                  <a:pt x="2692330" y="326035"/>
                </a:lnTo>
                <a:lnTo>
                  <a:pt x="2694020" y="325385"/>
                </a:lnTo>
                <a:lnTo>
                  <a:pt x="2695711" y="324994"/>
                </a:lnTo>
                <a:lnTo>
                  <a:pt x="2697401" y="324604"/>
                </a:lnTo>
                <a:lnTo>
                  <a:pt x="2699222" y="324214"/>
                </a:lnTo>
                <a:lnTo>
                  <a:pt x="2701042" y="323954"/>
                </a:lnTo>
                <a:lnTo>
                  <a:pt x="2702993" y="323824"/>
                </a:lnTo>
                <a:lnTo>
                  <a:pt x="2707154" y="323694"/>
                </a:lnTo>
                <a:lnTo>
                  <a:pt x="2709625" y="323694"/>
                </a:lnTo>
                <a:lnTo>
                  <a:pt x="2712096" y="323824"/>
                </a:lnTo>
                <a:lnTo>
                  <a:pt x="2714437" y="323954"/>
                </a:lnTo>
                <a:lnTo>
                  <a:pt x="2716647" y="324344"/>
                </a:lnTo>
                <a:lnTo>
                  <a:pt x="2718728" y="324734"/>
                </a:lnTo>
                <a:lnTo>
                  <a:pt x="2720679" y="325124"/>
                </a:lnTo>
                <a:lnTo>
                  <a:pt x="2722629" y="325775"/>
                </a:lnTo>
                <a:lnTo>
                  <a:pt x="2724320" y="326295"/>
                </a:lnTo>
                <a:lnTo>
                  <a:pt x="2726010" y="327075"/>
                </a:lnTo>
                <a:lnTo>
                  <a:pt x="2727571" y="327855"/>
                </a:lnTo>
                <a:lnTo>
                  <a:pt x="2729001" y="328765"/>
                </a:lnTo>
                <a:lnTo>
                  <a:pt x="2730302" y="329805"/>
                </a:lnTo>
                <a:lnTo>
                  <a:pt x="2731472" y="330845"/>
                </a:lnTo>
                <a:lnTo>
                  <a:pt x="2732513" y="332016"/>
                </a:lnTo>
                <a:lnTo>
                  <a:pt x="2733553" y="333186"/>
                </a:lnTo>
                <a:lnTo>
                  <a:pt x="2734333" y="334486"/>
                </a:lnTo>
                <a:lnTo>
                  <a:pt x="2735113" y="335916"/>
                </a:lnTo>
                <a:lnTo>
                  <a:pt x="2735894" y="337607"/>
                </a:lnTo>
                <a:lnTo>
                  <a:pt x="2736544" y="339427"/>
                </a:lnTo>
                <a:lnTo>
                  <a:pt x="2737194" y="341507"/>
                </a:lnTo>
                <a:lnTo>
                  <a:pt x="2737714" y="343718"/>
                </a:lnTo>
                <a:lnTo>
                  <a:pt x="2738234" y="346188"/>
                </a:lnTo>
                <a:lnTo>
                  <a:pt x="2738755" y="348788"/>
                </a:lnTo>
                <a:lnTo>
                  <a:pt x="2739145" y="351519"/>
                </a:lnTo>
                <a:lnTo>
                  <a:pt x="2739925" y="357630"/>
                </a:lnTo>
                <a:lnTo>
                  <a:pt x="2740315" y="364651"/>
                </a:lnTo>
                <a:lnTo>
                  <a:pt x="2740705" y="372322"/>
                </a:lnTo>
                <a:lnTo>
                  <a:pt x="2740705" y="380774"/>
                </a:lnTo>
                <a:lnTo>
                  <a:pt x="2740705" y="402877"/>
                </a:lnTo>
                <a:lnTo>
                  <a:pt x="2924715" y="402877"/>
                </a:lnTo>
                <a:lnTo>
                  <a:pt x="2925495" y="394946"/>
                </a:lnTo>
                <a:lnTo>
                  <a:pt x="2926015" y="388185"/>
                </a:lnTo>
                <a:lnTo>
                  <a:pt x="2926405" y="382464"/>
                </a:lnTo>
                <a:lnTo>
                  <a:pt x="2926535" y="377783"/>
                </a:lnTo>
                <a:lnTo>
                  <a:pt x="2926535" y="374143"/>
                </a:lnTo>
                <a:lnTo>
                  <a:pt x="2926405" y="370502"/>
                </a:lnTo>
                <a:lnTo>
                  <a:pt x="2926145" y="366861"/>
                </a:lnTo>
                <a:lnTo>
                  <a:pt x="2925885" y="363351"/>
                </a:lnTo>
                <a:lnTo>
                  <a:pt x="2925495" y="359970"/>
                </a:lnTo>
                <a:lnTo>
                  <a:pt x="2924975" y="356460"/>
                </a:lnTo>
                <a:lnTo>
                  <a:pt x="2924455" y="353079"/>
                </a:lnTo>
                <a:lnTo>
                  <a:pt x="2923935" y="349829"/>
                </a:lnTo>
                <a:lnTo>
                  <a:pt x="2923154" y="346578"/>
                </a:lnTo>
                <a:lnTo>
                  <a:pt x="2922374" y="343328"/>
                </a:lnTo>
                <a:lnTo>
                  <a:pt x="2921464" y="340207"/>
                </a:lnTo>
                <a:lnTo>
                  <a:pt x="2920553" y="337086"/>
                </a:lnTo>
                <a:lnTo>
                  <a:pt x="2919513" y="333966"/>
                </a:lnTo>
                <a:lnTo>
                  <a:pt x="2918473" y="330975"/>
                </a:lnTo>
                <a:lnTo>
                  <a:pt x="2917172" y="327985"/>
                </a:lnTo>
                <a:lnTo>
                  <a:pt x="2916002" y="325124"/>
                </a:lnTo>
                <a:lnTo>
                  <a:pt x="2914572" y="322264"/>
                </a:lnTo>
                <a:lnTo>
                  <a:pt x="2913141" y="319404"/>
                </a:lnTo>
                <a:lnTo>
                  <a:pt x="2911581" y="316673"/>
                </a:lnTo>
                <a:lnTo>
                  <a:pt x="2909890" y="313943"/>
                </a:lnTo>
                <a:lnTo>
                  <a:pt x="2908199" y="311212"/>
                </a:lnTo>
                <a:lnTo>
                  <a:pt x="2906379" y="308612"/>
                </a:lnTo>
                <a:lnTo>
                  <a:pt x="2904558" y="306011"/>
                </a:lnTo>
                <a:lnTo>
                  <a:pt x="2902608" y="303541"/>
                </a:lnTo>
                <a:lnTo>
                  <a:pt x="2900527" y="301071"/>
                </a:lnTo>
                <a:lnTo>
                  <a:pt x="2898446" y="298600"/>
                </a:lnTo>
                <a:lnTo>
                  <a:pt x="2896236" y="296260"/>
                </a:lnTo>
                <a:lnTo>
                  <a:pt x="2894025" y="293919"/>
                </a:lnTo>
                <a:lnTo>
                  <a:pt x="2891684" y="291709"/>
                </a:lnTo>
                <a:lnTo>
                  <a:pt x="2889213" y="289499"/>
                </a:lnTo>
                <a:lnTo>
                  <a:pt x="2886743" y="287288"/>
                </a:lnTo>
                <a:lnTo>
                  <a:pt x="2884142" y="285208"/>
                </a:lnTo>
                <a:lnTo>
                  <a:pt x="2881411" y="283128"/>
                </a:lnTo>
                <a:lnTo>
                  <a:pt x="2878680" y="281047"/>
                </a:lnTo>
                <a:lnTo>
                  <a:pt x="2875819" y="279097"/>
                </a:lnTo>
                <a:lnTo>
                  <a:pt x="2872828" y="277147"/>
                </a:lnTo>
                <a:lnTo>
                  <a:pt x="2869837" y="275326"/>
                </a:lnTo>
                <a:lnTo>
                  <a:pt x="2866716" y="273506"/>
                </a:lnTo>
                <a:lnTo>
                  <a:pt x="2863465" y="271686"/>
                </a:lnTo>
                <a:lnTo>
                  <a:pt x="2860214" y="269995"/>
                </a:lnTo>
                <a:lnTo>
                  <a:pt x="2856963" y="268305"/>
                </a:lnTo>
                <a:lnTo>
                  <a:pt x="2853452" y="266745"/>
                </a:lnTo>
                <a:lnTo>
                  <a:pt x="2849941" y="265185"/>
                </a:lnTo>
                <a:lnTo>
                  <a:pt x="2846299" y="263624"/>
                </a:lnTo>
                <a:lnTo>
                  <a:pt x="2838887" y="260764"/>
                </a:lnTo>
                <a:lnTo>
                  <a:pt x="2831084" y="258033"/>
                </a:lnTo>
                <a:lnTo>
                  <a:pt x="2822892" y="255563"/>
                </a:lnTo>
                <a:lnTo>
                  <a:pt x="2814439" y="253353"/>
                </a:lnTo>
                <a:lnTo>
                  <a:pt x="2805726" y="251142"/>
                </a:lnTo>
                <a:lnTo>
                  <a:pt x="2796493" y="249322"/>
                </a:lnTo>
                <a:lnTo>
                  <a:pt x="2787130" y="247632"/>
                </a:lnTo>
                <a:lnTo>
                  <a:pt x="2777247" y="246071"/>
                </a:lnTo>
                <a:lnTo>
                  <a:pt x="2767104" y="244901"/>
                </a:lnTo>
                <a:lnTo>
                  <a:pt x="2756700" y="243731"/>
                </a:lnTo>
                <a:lnTo>
                  <a:pt x="2756700" y="201084"/>
                </a:lnTo>
                <a:lnTo>
                  <a:pt x="2672043" y="201084"/>
                </a:lnTo>
                <a:close/>
                <a:moveTo>
                  <a:pt x="2715737" y="110069"/>
                </a:moveTo>
                <a:lnTo>
                  <a:pt x="2726271" y="110199"/>
                </a:lnTo>
                <a:lnTo>
                  <a:pt x="2736674" y="110589"/>
                </a:lnTo>
                <a:lnTo>
                  <a:pt x="2747077" y="111239"/>
                </a:lnTo>
                <a:lnTo>
                  <a:pt x="2757351" y="112149"/>
                </a:lnTo>
                <a:lnTo>
                  <a:pt x="2767494" y="113319"/>
                </a:lnTo>
                <a:lnTo>
                  <a:pt x="2777767" y="114750"/>
                </a:lnTo>
                <a:lnTo>
                  <a:pt x="2787780" y="116440"/>
                </a:lnTo>
                <a:lnTo>
                  <a:pt x="2797794" y="118260"/>
                </a:lnTo>
                <a:lnTo>
                  <a:pt x="2807677" y="120471"/>
                </a:lnTo>
                <a:lnTo>
                  <a:pt x="2817430" y="122811"/>
                </a:lnTo>
                <a:lnTo>
                  <a:pt x="2827183" y="125541"/>
                </a:lnTo>
                <a:lnTo>
                  <a:pt x="2836806" y="128402"/>
                </a:lnTo>
                <a:lnTo>
                  <a:pt x="2846299" y="131392"/>
                </a:lnTo>
                <a:lnTo>
                  <a:pt x="2855662" y="134773"/>
                </a:lnTo>
                <a:lnTo>
                  <a:pt x="2865025" y="138284"/>
                </a:lnTo>
                <a:lnTo>
                  <a:pt x="2874128" y="142054"/>
                </a:lnTo>
                <a:lnTo>
                  <a:pt x="2883231" y="146085"/>
                </a:lnTo>
                <a:lnTo>
                  <a:pt x="2892204" y="150246"/>
                </a:lnTo>
                <a:lnTo>
                  <a:pt x="2901047" y="154666"/>
                </a:lnTo>
                <a:lnTo>
                  <a:pt x="2909760" y="159217"/>
                </a:lnTo>
                <a:lnTo>
                  <a:pt x="2918473" y="164028"/>
                </a:lnTo>
                <a:lnTo>
                  <a:pt x="2927056" y="169099"/>
                </a:lnTo>
                <a:lnTo>
                  <a:pt x="2935378" y="174300"/>
                </a:lnTo>
                <a:lnTo>
                  <a:pt x="2943571" y="179630"/>
                </a:lnTo>
                <a:lnTo>
                  <a:pt x="2951634" y="185221"/>
                </a:lnTo>
                <a:lnTo>
                  <a:pt x="2959566" y="191072"/>
                </a:lnTo>
                <a:lnTo>
                  <a:pt x="2967239" y="197053"/>
                </a:lnTo>
                <a:lnTo>
                  <a:pt x="2974911" y="203164"/>
                </a:lnTo>
                <a:lnTo>
                  <a:pt x="2982323" y="209535"/>
                </a:lnTo>
                <a:lnTo>
                  <a:pt x="2989736" y="216166"/>
                </a:lnTo>
                <a:lnTo>
                  <a:pt x="2996888" y="222798"/>
                </a:lnTo>
                <a:lnTo>
                  <a:pt x="3003910" y="229559"/>
                </a:lnTo>
                <a:lnTo>
                  <a:pt x="3010673" y="236580"/>
                </a:lnTo>
                <a:lnTo>
                  <a:pt x="3017305" y="243731"/>
                </a:lnTo>
                <a:lnTo>
                  <a:pt x="3023807" y="251012"/>
                </a:lnTo>
                <a:lnTo>
                  <a:pt x="3030179" y="258553"/>
                </a:lnTo>
                <a:lnTo>
                  <a:pt x="3036291" y="266225"/>
                </a:lnTo>
                <a:lnTo>
                  <a:pt x="3042273" y="273896"/>
                </a:lnTo>
                <a:lnTo>
                  <a:pt x="3048125" y="281827"/>
                </a:lnTo>
                <a:lnTo>
                  <a:pt x="3053717" y="289889"/>
                </a:lnTo>
                <a:lnTo>
                  <a:pt x="3059048" y="298080"/>
                </a:lnTo>
                <a:lnTo>
                  <a:pt x="3064250" y="306401"/>
                </a:lnTo>
                <a:lnTo>
                  <a:pt x="3069322" y="314983"/>
                </a:lnTo>
                <a:lnTo>
                  <a:pt x="3074133" y="323564"/>
                </a:lnTo>
                <a:lnTo>
                  <a:pt x="3078685" y="332276"/>
                </a:lnTo>
                <a:lnTo>
                  <a:pt x="3083106" y="341117"/>
                </a:lnTo>
                <a:lnTo>
                  <a:pt x="3087267" y="350089"/>
                </a:lnTo>
                <a:lnTo>
                  <a:pt x="3091299" y="359060"/>
                </a:lnTo>
                <a:lnTo>
                  <a:pt x="3095070" y="368292"/>
                </a:lnTo>
                <a:lnTo>
                  <a:pt x="3098581" y="377653"/>
                </a:lnTo>
                <a:lnTo>
                  <a:pt x="3101962" y="387015"/>
                </a:lnTo>
                <a:lnTo>
                  <a:pt x="3104953" y="396506"/>
                </a:lnTo>
                <a:lnTo>
                  <a:pt x="3107814" y="406128"/>
                </a:lnTo>
                <a:lnTo>
                  <a:pt x="3110545" y="415880"/>
                </a:lnTo>
                <a:lnTo>
                  <a:pt x="3112886" y="425631"/>
                </a:lnTo>
                <a:lnTo>
                  <a:pt x="3115097" y="435513"/>
                </a:lnTo>
                <a:lnTo>
                  <a:pt x="3116917" y="445524"/>
                </a:lnTo>
                <a:lnTo>
                  <a:pt x="3118608" y="455536"/>
                </a:lnTo>
                <a:lnTo>
                  <a:pt x="3120038" y="465678"/>
                </a:lnTo>
                <a:lnTo>
                  <a:pt x="3121208" y="475949"/>
                </a:lnTo>
                <a:lnTo>
                  <a:pt x="3122119" y="486221"/>
                </a:lnTo>
                <a:lnTo>
                  <a:pt x="3122769" y="496623"/>
                </a:lnTo>
                <a:lnTo>
                  <a:pt x="3123159" y="507025"/>
                </a:lnTo>
                <a:lnTo>
                  <a:pt x="3123289" y="517556"/>
                </a:lnTo>
                <a:lnTo>
                  <a:pt x="3123159" y="528088"/>
                </a:lnTo>
                <a:lnTo>
                  <a:pt x="3122769" y="538490"/>
                </a:lnTo>
                <a:lnTo>
                  <a:pt x="3122119" y="548892"/>
                </a:lnTo>
                <a:lnTo>
                  <a:pt x="3121208" y="559163"/>
                </a:lnTo>
                <a:lnTo>
                  <a:pt x="3120038" y="569435"/>
                </a:lnTo>
                <a:lnTo>
                  <a:pt x="3118608" y="579577"/>
                </a:lnTo>
                <a:lnTo>
                  <a:pt x="3116917" y="589588"/>
                </a:lnTo>
                <a:lnTo>
                  <a:pt x="3115097" y="599600"/>
                </a:lnTo>
                <a:lnTo>
                  <a:pt x="3112886" y="609482"/>
                </a:lnTo>
                <a:lnTo>
                  <a:pt x="3110545" y="619233"/>
                </a:lnTo>
                <a:lnTo>
                  <a:pt x="3107814" y="628985"/>
                </a:lnTo>
                <a:lnTo>
                  <a:pt x="3104953" y="638736"/>
                </a:lnTo>
                <a:lnTo>
                  <a:pt x="3101962" y="648228"/>
                </a:lnTo>
                <a:lnTo>
                  <a:pt x="3098581" y="657590"/>
                </a:lnTo>
                <a:lnTo>
                  <a:pt x="3095070" y="666951"/>
                </a:lnTo>
                <a:lnTo>
                  <a:pt x="3091299" y="676053"/>
                </a:lnTo>
                <a:lnTo>
                  <a:pt x="3087267" y="685154"/>
                </a:lnTo>
                <a:lnTo>
                  <a:pt x="3083106" y="694126"/>
                </a:lnTo>
                <a:lnTo>
                  <a:pt x="3078685" y="702967"/>
                </a:lnTo>
                <a:lnTo>
                  <a:pt x="3074133" y="711678"/>
                </a:lnTo>
                <a:lnTo>
                  <a:pt x="3069322" y="720260"/>
                </a:lnTo>
                <a:lnTo>
                  <a:pt x="3064250" y="728711"/>
                </a:lnTo>
                <a:lnTo>
                  <a:pt x="3059048" y="737163"/>
                </a:lnTo>
                <a:lnTo>
                  <a:pt x="3053717" y="745354"/>
                </a:lnTo>
                <a:lnTo>
                  <a:pt x="3048125" y="753415"/>
                </a:lnTo>
                <a:lnTo>
                  <a:pt x="3042273" y="761347"/>
                </a:lnTo>
                <a:lnTo>
                  <a:pt x="3036291" y="769018"/>
                </a:lnTo>
                <a:lnTo>
                  <a:pt x="3030179" y="776689"/>
                </a:lnTo>
                <a:lnTo>
                  <a:pt x="3023807" y="784100"/>
                </a:lnTo>
                <a:lnTo>
                  <a:pt x="3017305" y="791512"/>
                </a:lnTo>
                <a:lnTo>
                  <a:pt x="3010673" y="798663"/>
                </a:lnTo>
                <a:lnTo>
                  <a:pt x="3003910" y="805684"/>
                </a:lnTo>
                <a:lnTo>
                  <a:pt x="2996888" y="812445"/>
                </a:lnTo>
                <a:lnTo>
                  <a:pt x="2989736" y="819076"/>
                </a:lnTo>
                <a:lnTo>
                  <a:pt x="2982323" y="825577"/>
                </a:lnTo>
                <a:lnTo>
                  <a:pt x="2974911" y="831948"/>
                </a:lnTo>
                <a:lnTo>
                  <a:pt x="2967239" y="838059"/>
                </a:lnTo>
                <a:lnTo>
                  <a:pt x="2959566" y="844040"/>
                </a:lnTo>
                <a:lnTo>
                  <a:pt x="2951634" y="849761"/>
                </a:lnTo>
                <a:lnTo>
                  <a:pt x="2943571" y="855352"/>
                </a:lnTo>
                <a:lnTo>
                  <a:pt x="2935378" y="860813"/>
                </a:lnTo>
                <a:lnTo>
                  <a:pt x="2927056" y="866014"/>
                </a:lnTo>
                <a:lnTo>
                  <a:pt x="2918473" y="871085"/>
                </a:lnTo>
                <a:lnTo>
                  <a:pt x="2909760" y="875896"/>
                </a:lnTo>
                <a:lnTo>
                  <a:pt x="2901047" y="880446"/>
                </a:lnTo>
                <a:lnTo>
                  <a:pt x="2892204" y="884867"/>
                </a:lnTo>
                <a:lnTo>
                  <a:pt x="2883231" y="889028"/>
                </a:lnTo>
                <a:lnTo>
                  <a:pt x="2874128" y="893058"/>
                </a:lnTo>
                <a:lnTo>
                  <a:pt x="2865025" y="896829"/>
                </a:lnTo>
                <a:lnTo>
                  <a:pt x="2855662" y="900340"/>
                </a:lnTo>
                <a:lnTo>
                  <a:pt x="2846299" y="903590"/>
                </a:lnTo>
                <a:lnTo>
                  <a:pt x="2836806" y="906711"/>
                </a:lnTo>
                <a:lnTo>
                  <a:pt x="2827183" y="909571"/>
                </a:lnTo>
                <a:lnTo>
                  <a:pt x="2817430" y="912302"/>
                </a:lnTo>
                <a:lnTo>
                  <a:pt x="2807677" y="914642"/>
                </a:lnTo>
                <a:lnTo>
                  <a:pt x="2797794" y="916852"/>
                </a:lnTo>
                <a:lnTo>
                  <a:pt x="2787780" y="918673"/>
                </a:lnTo>
                <a:lnTo>
                  <a:pt x="2777767" y="920363"/>
                </a:lnTo>
                <a:lnTo>
                  <a:pt x="2767494" y="921793"/>
                </a:lnTo>
                <a:lnTo>
                  <a:pt x="2757351" y="922963"/>
                </a:lnTo>
                <a:lnTo>
                  <a:pt x="2747077" y="923874"/>
                </a:lnTo>
                <a:lnTo>
                  <a:pt x="2736674" y="924524"/>
                </a:lnTo>
                <a:lnTo>
                  <a:pt x="2726271" y="924914"/>
                </a:lnTo>
                <a:lnTo>
                  <a:pt x="2715737" y="925044"/>
                </a:lnTo>
                <a:lnTo>
                  <a:pt x="2705204" y="924914"/>
                </a:lnTo>
                <a:lnTo>
                  <a:pt x="2694800" y="924524"/>
                </a:lnTo>
                <a:lnTo>
                  <a:pt x="2684397" y="923874"/>
                </a:lnTo>
                <a:lnTo>
                  <a:pt x="2674124" y="922963"/>
                </a:lnTo>
                <a:lnTo>
                  <a:pt x="2663850" y="921793"/>
                </a:lnTo>
                <a:lnTo>
                  <a:pt x="2653707" y="920363"/>
                </a:lnTo>
                <a:lnTo>
                  <a:pt x="2643694" y="918673"/>
                </a:lnTo>
                <a:lnTo>
                  <a:pt x="2633681" y="916852"/>
                </a:lnTo>
                <a:lnTo>
                  <a:pt x="2623797" y="914642"/>
                </a:lnTo>
                <a:lnTo>
                  <a:pt x="2614044" y="912302"/>
                </a:lnTo>
                <a:lnTo>
                  <a:pt x="2604291" y="909571"/>
                </a:lnTo>
                <a:lnTo>
                  <a:pt x="2594668" y="906711"/>
                </a:lnTo>
                <a:lnTo>
                  <a:pt x="2585175" y="903590"/>
                </a:lnTo>
                <a:lnTo>
                  <a:pt x="2575812" y="900340"/>
                </a:lnTo>
                <a:lnTo>
                  <a:pt x="2566449" y="896829"/>
                </a:lnTo>
                <a:lnTo>
                  <a:pt x="2557346" y="893058"/>
                </a:lnTo>
                <a:lnTo>
                  <a:pt x="2548243" y="889028"/>
                </a:lnTo>
                <a:lnTo>
                  <a:pt x="2539270" y="884867"/>
                </a:lnTo>
                <a:lnTo>
                  <a:pt x="2530427" y="880446"/>
                </a:lnTo>
                <a:lnTo>
                  <a:pt x="2521714" y="875896"/>
                </a:lnTo>
                <a:lnTo>
                  <a:pt x="2513131" y="871085"/>
                </a:lnTo>
                <a:lnTo>
                  <a:pt x="2504549" y="866014"/>
                </a:lnTo>
                <a:lnTo>
                  <a:pt x="2496226" y="860813"/>
                </a:lnTo>
                <a:lnTo>
                  <a:pt x="2488033" y="855352"/>
                </a:lnTo>
                <a:lnTo>
                  <a:pt x="2479971" y="849761"/>
                </a:lnTo>
                <a:lnTo>
                  <a:pt x="2472038" y="844040"/>
                </a:lnTo>
                <a:lnTo>
                  <a:pt x="2464366" y="838059"/>
                </a:lnTo>
                <a:lnTo>
                  <a:pt x="2456693" y="831948"/>
                </a:lnTo>
                <a:lnTo>
                  <a:pt x="2449281" y="825577"/>
                </a:lnTo>
                <a:lnTo>
                  <a:pt x="2441868" y="819076"/>
                </a:lnTo>
                <a:lnTo>
                  <a:pt x="2434716" y="812445"/>
                </a:lnTo>
                <a:lnTo>
                  <a:pt x="2427694" y="805684"/>
                </a:lnTo>
                <a:lnTo>
                  <a:pt x="2420932" y="798663"/>
                </a:lnTo>
                <a:lnTo>
                  <a:pt x="2414299" y="791512"/>
                </a:lnTo>
                <a:lnTo>
                  <a:pt x="2407797" y="784100"/>
                </a:lnTo>
                <a:lnTo>
                  <a:pt x="2401425" y="776689"/>
                </a:lnTo>
                <a:lnTo>
                  <a:pt x="2395313" y="769018"/>
                </a:lnTo>
                <a:lnTo>
                  <a:pt x="2389331" y="761347"/>
                </a:lnTo>
                <a:lnTo>
                  <a:pt x="2383479" y="753415"/>
                </a:lnTo>
                <a:lnTo>
                  <a:pt x="2377888" y="745354"/>
                </a:lnTo>
                <a:lnTo>
                  <a:pt x="2372556" y="737163"/>
                </a:lnTo>
                <a:lnTo>
                  <a:pt x="2367354" y="728711"/>
                </a:lnTo>
                <a:lnTo>
                  <a:pt x="2362283" y="720260"/>
                </a:lnTo>
                <a:lnTo>
                  <a:pt x="2357471" y="711678"/>
                </a:lnTo>
                <a:lnTo>
                  <a:pt x="2352920" y="702967"/>
                </a:lnTo>
                <a:lnTo>
                  <a:pt x="2348498" y="694126"/>
                </a:lnTo>
                <a:lnTo>
                  <a:pt x="2344337" y="685154"/>
                </a:lnTo>
                <a:lnTo>
                  <a:pt x="2340305" y="676053"/>
                </a:lnTo>
                <a:lnTo>
                  <a:pt x="2336534" y="666951"/>
                </a:lnTo>
                <a:lnTo>
                  <a:pt x="2333023" y="657590"/>
                </a:lnTo>
                <a:lnTo>
                  <a:pt x="2329772" y="648228"/>
                </a:lnTo>
                <a:lnTo>
                  <a:pt x="2326651" y="638736"/>
                </a:lnTo>
                <a:lnTo>
                  <a:pt x="2323790" y="628985"/>
                </a:lnTo>
                <a:lnTo>
                  <a:pt x="2321059" y="619233"/>
                </a:lnTo>
                <a:lnTo>
                  <a:pt x="2318718" y="609482"/>
                </a:lnTo>
                <a:lnTo>
                  <a:pt x="2316508" y="599600"/>
                </a:lnTo>
                <a:lnTo>
                  <a:pt x="2314687" y="589588"/>
                </a:lnTo>
                <a:lnTo>
                  <a:pt x="2312997" y="579577"/>
                </a:lnTo>
                <a:lnTo>
                  <a:pt x="2311566" y="569435"/>
                </a:lnTo>
                <a:lnTo>
                  <a:pt x="2310396" y="559163"/>
                </a:lnTo>
                <a:lnTo>
                  <a:pt x="2309486" y="548892"/>
                </a:lnTo>
                <a:lnTo>
                  <a:pt x="2308835" y="538490"/>
                </a:lnTo>
                <a:lnTo>
                  <a:pt x="2308445" y="528088"/>
                </a:lnTo>
                <a:lnTo>
                  <a:pt x="2308315" y="517556"/>
                </a:lnTo>
                <a:lnTo>
                  <a:pt x="2308445" y="507025"/>
                </a:lnTo>
                <a:lnTo>
                  <a:pt x="2308835" y="496623"/>
                </a:lnTo>
                <a:lnTo>
                  <a:pt x="2309486" y="486221"/>
                </a:lnTo>
                <a:lnTo>
                  <a:pt x="2310396" y="475949"/>
                </a:lnTo>
                <a:lnTo>
                  <a:pt x="2311566" y="465678"/>
                </a:lnTo>
                <a:lnTo>
                  <a:pt x="2312997" y="455536"/>
                </a:lnTo>
                <a:lnTo>
                  <a:pt x="2314687" y="445524"/>
                </a:lnTo>
                <a:lnTo>
                  <a:pt x="2316508" y="435513"/>
                </a:lnTo>
                <a:lnTo>
                  <a:pt x="2318718" y="425631"/>
                </a:lnTo>
                <a:lnTo>
                  <a:pt x="2321059" y="415880"/>
                </a:lnTo>
                <a:lnTo>
                  <a:pt x="2323790" y="406128"/>
                </a:lnTo>
                <a:lnTo>
                  <a:pt x="2326651" y="396506"/>
                </a:lnTo>
                <a:lnTo>
                  <a:pt x="2329772" y="387015"/>
                </a:lnTo>
                <a:lnTo>
                  <a:pt x="2333023" y="377653"/>
                </a:lnTo>
                <a:lnTo>
                  <a:pt x="2336534" y="368292"/>
                </a:lnTo>
                <a:lnTo>
                  <a:pt x="2340305" y="359060"/>
                </a:lnTo>
                <a:lnTo>
                  <a:pt x="2344337" y="350089"/>
                </a:lnTo>
                <a:lnTo>
                  <a:pt x="2348498" y="341117"/>
                </a:lnTo>
                <a:lnTo>
                  <a:pt x="2352920" y="332276"/>
                </a:lnTo>
                <a:lnTo>
                  <a:pt x="2357471" y="323564"/>
                </a:lnTo>
                <a:lnTo>
                  <a:pt x="2362283" y="314983"/>
                </a:lnTo>
                <a:lnTo>
                  <a:pt x="2367354" y="306401"/>
                </a:lnTo>
                <a:lnTo>
                  <a:pt x="2372556" y="298080"/>
                </a:lnTo>
                <a:lnTo>
                  <a:pt x="2377888" y="289889"/>
                </a:lnTo>
                <a:lnTo>
                  <a:pt x="2383479" y="281827"/>
                </a:lnTo>
                <a:lnTo>
                  <a:pt x="2389331" y="273896"/>
                </a:lnTo>
                <a:lnTo>
                  <a:pt x="2395313" y="266225"/>
                </a:lnTo>
                <a:lnTo>
                  <a:pt x="2401425" y="258553"/>
                </a:lnTo>
                <a:lnTo>
                  <a:pt x="2407797" y="251012"/>
                </a:lnTo>
                <a:lnTo>
                  <a:pt x="2414299" y="243731"/>
                </a:lnTo>
                <a:lnTo>
                  <a:pt x="2420932" y="236580"/>
                </a:lnTo>
                <a:lnTo>
                  <a:pt x="2427694" y="229559"/>
                </a:lnTo>
                <a:lnTo>
                  <a:pt x="2434716" y="222798"/>
                </a:lnTo>
                <a:lnTo>
                  <a:pt x="2441868" y="216166"/>
                </a:lnTo>
                <a:lnTo>
                  <a:pt x="2449281" y="209535"/>
                </a:lnTo>
                <a:lnTo>
                  <a:pt x="2456693" y="203164"/>
                </a:lnTo>
                <a:lnTo>
                  <a:pt x="2464366" y="197053"/>
                </a:lnTo>
                <a:lnTo>
                  <a:pt x="2472038" y="191072"/>
                </a:lnTo>
                <a:lnTo>
                  <a:pt x="2479971" y="185221"/>
                </a:lnTo>
                <a:lnTo>
                  <a:pt x="2488033" y="179630"/>
                </a:lnTo>
                <a:lnTo>
                  <a:pt x="2496226" y="174300"/>
                </a:lnTo>
                <a:lnTo>
                  <a:pt x="2504549" y="169099"/>
                </a:lnTo>
                <a:lnTo>
                  <a:pt x="2513131" y="164028"/>
                </a:lnTo>
                <a:lnTo>
                  <a:pt x="2521714" y="159217"/>
                </a:lnTo>
                <a:lnTo>
                  <a:pt x="2530427" y="154666"/>
                </a:lnTo>
                <a:lnTo>
                  <a:pt x="2539270" y="150246"/>
                </a:lnTo>
                <a:lnTo>
                  <a:pt x="2548243" y="146085"/>
                </a:lnTo>
                <a:lnTo>
                  <a:pt x="2557346" y="142054"/>
                </a:lnTo>
                <a:lnTo>
                  <a:pt x="2566449" y="138284"/>
                </a:lnTo>
                <a:lnTo>
                  <a:pt x="2575812" y="134773"/>
                </a:lnTo>
                <a:lnTo>
                  <a:pt x="2585175" y="131392"/>
                </a:lnTo>
                <a:lnTo>
                  <a:pt x="2594668" y="128402"/>
                </a:lnTo>
                <a:lnTo>
                  <a:pt x="2604291" y="125541"/>
                </a:lnTo>
                <a:lnTo>
                  <a:pt x="2614044" y="122811"/>
                </a:lnTo>
                <a:lnTo>
                  <a:pt x="2623797" y="120471"/>
                </a:lnTo>
                <a:lnTo>
                  <a:pt x="2633681" y="118260"/>
                </a:lnTo>
                <a:lnTo>
                  <a:pt x="2643694" y="116440"/>
                </a:lnTo>
                <a:lnTo>
                  <a:pt x="2653707" y="114750"/>
                </a:lnTo>
                <a:lnTo>
                  <a:pt x="2663850" y="113319"/>
                </a:lnTo>
                <a:lnTo>
                  <a:pt x="2674124" y="112149"/>
                </a:lnTo>
                <a:lnTo>
                  <a:pt x="2684397" y="111239"/>
                </a:lnTo>
                <a:lnTo>
                  <a:pt x="2694800" y="110589"/>
                </a:lnTo>
                <a:lnTo>
                  <a:pt x="2705204" y="110199"/>
                </a:lnTo>
                <a:lnTo>
                  <a:pt x="2715737" y="110069"/>
                </a:lnTo>
                <a:close/>
                <a:moveTo>
                  <a:pt x="2715737" y="65719"/>
                </a:moveTo>
                <a:lnTo>
                  <a:pt x="2704153" y="65979"/>
                </a:lnTo>
                <a:lnTo>
                  <a:pt x="2692570" y="66370"/>
                </a:lnTo>
                <a:lnTo>
                  <a:pt x="2680986" y="67151"/>
                </a:lnTo>
                <a:lnTo>
                  <a:pt x="2669663" y="68062"/>
                </a:lnTo>
                <a:lnTo>
                  <a:pt x="2658339" y="69363"/>
                </a:lnTo>
                <a:lnTo>
                  <a:pt x="2647016" y="70925"/>
                </a:lnTo>
                <a:lnTo>
                  <a:pt x="2635823" y="72877"/>
                </a:lnTo>
                <a:lnTo>
                  <a:pt x="2624760" y="74959"/>
                </a:lnTo>
                <a:lnTo>
                  <a:pt x="2613827" y="77301"/>
                </a:lnTo>
                <a:lnTo>
                  <a:pt x="2603024" y="80034"/>
                </a:lnTo>
                <a:lnTo>
                  <a:pt x="2592221" y="82897"/>
                </a:lnTo>
                <a:lnTo>
                  <a:pt x="2581549" y="86151"/>
                </a:lnTo>
                <a:lnTo>
                  <a:pt x="2571006" y="89534"/>
                </a:lnTo>
                <a:lnTo>
                  <a:pt x="2560594" y="93178"/>
                </a:lnTo>
                <a:lnTo>
                  <a:pt x="2550312" y="97212"/>
                </a:lnTo>
                <a:lnTo>
                  <a:pt x="2540030" y="101377"/>
                </a:lnTo>
                <a:lnTo>
                  <a:pt x="2530008" y="105671"/>
                </a:lnTo>
                <a:lnTo>
                  <a:pt x="2520116" y="110356"/>
                </a:lnTo>
                <a:lnTo>
                  <a:pt x="2510224" y="115302"/>
                </a:lnTo>
                <a:lnTo>
                  <a:pt x="2500593" y="120377"/>
                </a:lnTo>
                <a:lnTo>
                  <a:pt x="2491092" y="125712"/>
                </a:lnTo>
                <a:lnTo>
                  <a:pt x="2481721" y="131308"/>
                </a:lnTo>
                <a:lnTo>
                  <a:pt x="2472480" y="137034"/>
                </a:lnTo>
                <a:lnTo>
                  <a:pt x="2463369" y="143021"/>
                </a:lnTo>
                <a:lnTo>
                  <a:pt x="2454389" y="149267"/>
                </a:lnTo>
                <a:lnTo>
                  <a:pt x="2445668" y="155644"/>
                </a:lnTo>
                <a:lnTo>
                  <a:pt x="2437078" y="162281"/>
                </a:lnTo>
                <a:lnTo>
                  <a:pt x="2428618" y="169048"/>
                </a:lnTo>
                <a:lnTo>
                  <a:pt x="2420288" y="176076"/>
                </a:lnTo>
                <a:lnTo>
                  <a:pt x="2412219" y="183233"/>
                </a:lnTo>
                <a:lnTo>
                  <a:pt x="2404279" y="190651"/>
                </a:lnTo>
                <a:lnTo>
                  <a:pt x="2396470" y="198199"/>
                </a:lnTo>
                <a:lnTo>
                  <a:pt x="2388921" y="206007"/>
                </a:lnTo>
                <a:lnTo>
                  <a:pt x="2381502" y="214076"/>
                </a:lnTo>
                <a:lnTo>
                  <a:pt x="2374344" y="222144"/>
                </a:lnTo>
                <a:lnTo>
                  <a:pt x="2367316" y="230473"/>
                </a:lnTo>
                <a:lnTo>
                  <a:pt x="2360548" y="238932"/>
                </a:lnTo>
                <a:lnTo>
                  <a:pt x="2353910" y="247521"/>
                </a:lnTo>
                <a:lnTo>
                  <a:pt x="2347532" y="256240"/>
                </a:lnTo>
                <a:lnTo>
                  <a:pt x="2341285" y="265220"/>
                </a:lnTo>
                <a:lnTo>
                  <a:pt x="2335298" y="274329"/>
                </a:lnTo>
                <a:lnTo>
                  <a:pt x="2329571" y="283569"/>
                </a:lnTo>
                <a:lnTo>
                  <a:pt x="2323975" y="292939"/>
                </a:lnTo>
                <a:lnTo>
                  <a:pt x="2318638" y="302439"/>
                </a:lnTo>
                <a:lnTo>
                  <a:pt x="2313562" y="312069"/>
                </a:lnTo>
                <a:lnTo>
                  <a:pt x="2308616" y="321960"/>
                </a:lnTo>
                <a:lnTo>
                  <a:pt x="2304061" y="331850"/>
                </a:lnTo>
                <a:lnTo>
                  <a:pt x="2299636" y="341871"/>
                </a:lnTo>
                <a:lnTo>
                  <a:pt x="2295471" y="352151"/>
                </a:lnTo>
                <a:lnTo>
                  <a:pt x="2291436" y="362432"/>
                </a:lnTo>
                <a:lnTo>
                  <a:pt x="2287792" y="372843"/>
                </a:lnTo>
                <a:lnTo>
                  <a:pt x="2284408" y="383384"/>
                </a:lnTo>
                <a:lnTo>
                  <a:pt x="2281154" y="394056"/>
                </a:lnTo>
                <a:lnTo>
                  <a:pt x="2278291" y="404857"/>
                </a:lnTo>
                <a:lnTo>
                  <a:pt x="2275688" y="415658"/>
                </a:lnTo>
                <a:lnTo>
                  <a:pt x="2273215" y="426590"/>
                </a:lnTo>
                <a:lnTo>
                  <a:pt x="2271132" y="437652"/>
                </a:lnTo>
                <a:lnTo>
                  <a:pt x="2269310" y="448843"/>
                </a:lnTo>
                <a:lnTo>
                  <a:pt x="2267618" y="460165"/>
                </a:lnTo>
                <a:lnTo>
                  <a:pt x="2266316" y="471487"/>
                </a:lnTo>
                <a:lnTo>
                  <a:pt x="2265405" y="482809"/>
                </a:lnTo>
                <a:lnTo>
                  <a:pt x="2264624" y="494391"/>
                </a:lnTo>
                <a:lnTo>
                  <a:pt x="2264234" y="505974"/>
                </a:lnTo>
                <a:lnTo>
                  <a:pt x="2264104" y="517556"/>
                </a:lnTo>
                <a:lnTo>
                  <a:pt x="2264234" y="529138"/>
                </a:lnTo>
                <a:lnTo>
                  <a:pt x="2264624" y="540720"/>
                </a:lnTo>
                <a:lnTo>
                  <a:pt x="2265405" y="552303"/>
                </a:lnTo>
                <a:lnTo>
                  <a:pt x="2266316" y="563624"/>
                </a:lnTo>
                <a:lnTo>
                  <a:pt x="2267618" y="574946"/>
                </a:lnTo>
                <a:lnTo>
                  <a:pt x="2269310" y="586268"/>
                </a:lnTo>
                <a:lnTo>
                  <a:pt x="2271132" y="597460"/>
                </a:lnTo>
                <a:lnTo>
                  <a:pt x="2273215" y="608522"/>
                </a:lnTo>
                <a:lnTo>
                  <a:pt x="2275688" y="619453"/>
                </a:lnTo>
                <a:lnTo>
                  <a:pt x="2278291" y="630255"/>
                </a:lnTo>
                <a:lnTo>
                  <a:pt x="2281154" y="641186"/>
                </a:lnTo>
                <a:lnTo>
                  <a:pt x="2284408" y="651858"/>
                </a:lnTo>
                <a:lnTo>
                  <a:pt x="2287792" y="662399"/>
                </a:lnTo>
                <a:lnTo>
                  <a:pt x="2291436" y="672810"/>
                </a:lnTo>
                <a:lnTo>
                  <a:pt x="2295471" y="683090"/>
                </a:lnTo>
                <a:lnTo>
                  <a:pt x="2299636" y="693371"/>
                </a:lnTo>
                <a:lnTo>
                  <a:pt x="2304061" y="703392"/>
                </a:lnTo>
                <a:lnTo>
                  <a:pt x="2308616" y="713282"/>
                </a:lnTo>
                <a:lnTo>
                  <a:pt x="2313562" y="723173"/>
                </a:lnTo>
                <a:lnTo>
                  <a:pt x="2318638" y="732803"/>
                </a:lnTo>
                <a:lnTo>
                  <a:pt x="2323975" y="742303"/>
                </a:lnTo>
                <a:lnTo>
                  <a:pt x="2329571" y="751673"/>
                </a:lnTo>
                <a:lnTo>
                  <a:pt x="2335298" y="760913"/>
                </a:lnTo>
                <a:lnTo>
                  <a:pt x="2341285" y="770022"/>
                </a:lnTo>
                <a:lnTo>
                  <a:pt x="2347532" y="779002"/>
                </a:lnTo>
                <a:lnTo>
                  <a:pt x="2353910" y="787721"/>
                </a:lnTo>
                <a:lnTo>
                  <a:pt x="2360548" y="796310"/>
                </a:lnTo>
                <a:lnTo>
                  <a:pt x="2367316" y="804769"/>
                </a:lnTo>
                <a:lnTo>
                  <a:pt x="2374344" y="813098"/>
                </a:lnTo>
                <a:lnTo>
                  <a:pt x="2381502" y="821166"/>
                </a:lnTo>
                <a:lnTo>
                  <a:pt x="2388921" y="829105"/>
                </a:lnTo>
                <a:lnTo>
                  <a:pt x="2396470" y="836913"/>
                </a:lnTo>
                <a:lnTo>
                  <a:pt x="2404279" y="844461"/>
                </a:lnTo>
                <a:lnTo>
                  <a:pt x="2412219" y="851878"/>
                </a:lnTo>
                <a:lnTo>
                  <a:pt x="2420288" y="859036"/>
                </a:lnTo>
                <a:lnTo>
                  <a:pt x="2428618" y="866063"/>
                </a:lnTo>
                <a:lnTo>
                  <a:pt x="2437078" y="872831"/>
                </a:lnTo>
                <a:lnTo>
                  <a:pt x="2445668" y="879468"/>
                </a:lnTo>
                <a:lnTo>
                  <a:pt x="2454389" y="885844"/>
                </a:lnTo>
                <a:lnTo>
                  <a:pt x="2463369" y="892091"/>
                </a:lnTo>
                <a:lnTo>
                  <a:pt x="2472480" y="898077"/>
                </a:lnTo>
                <a:lnTo>
                  <a:pt x="2481721" y="903803"/>
                </a:lnTo>
                <a:lnTo>
                  <a:pt x="2491092" y="909399"/>
                </a:lnTo>
                <a:lnTo>
                  <a:pt x="2500593" y="914735"/>
                </a:lnTo>
                <a:lnTo>
                  <a:pt x="2510224" y="919810"/>
                </a:lnTo>
                <a:lnTo>
                  <a:pt x="2520116" y="924755"/>
                </a:lnTo>
                <a:lnTo>
                  <a:pt x="2530008" y="929310"/>
                </a:lnTo>
                <a:lnTo>
                  <a:pt x="2540030" y="933735"/>
                </a:lnTo>
                <a:lnTo>
                  <a:pt x="2550312" y="937899"/>
                </a:lnTo>
                <a:lnTo>
                  <a:pt x="2560594" y="941933"/>
                </a:lnTo>
                <a:lnTo>
                  <a:pt x="2571006" y="945577"/>
                </a:lnTo>
                <a:lnTo>
                  <a:pt x="2581549" y="948961"/>
                </a:lnTo>
                <a:lnTo>
                  <a:pt x="2592221" y="952214"/>
                </a:lnTo>
                <a:lnTo>
                  <a:pt x="2603024" y="955077"/>
                </a:lnTo>
                <a:lnTo>
                  <a:pt x="2613827" y="957680"/>
                </a:lnTo>
                <a:lnTo>
                  <a:pt x="2624760" y="960153"/>
                </a:lnTo>
                <a:lnTo>
                  <a:pt x="2635823" y="962235"/>
                </a:lnTo>
                <a:lnTo>
                  <a:pt x="2647016" y="964057"/>
                </a:lnTo>
                <a:lnTo>
                  <a:pt x="2658339" y="965749"/>
                </a:lnTo>
                <a:lnTo>
                  <a:pt x="2669663" y="967050"/>
                </a:lnTo>
                <a:lnTo>
                  <a:pt x="2680986" y="967961"/>
                </a:lnTo>
                <a:lnTo>
                  <a:pt x="2692570" y="968742"/>
                </a:lnTo>
                <a:lnTo>
                  <a:pt x="2704153" y="969132"/>
                </a:lnTo>
                <a:lnTo>
                  <a:pt x="2715737" y="969262"/>
                </a:lnTo>
                <a:lnTo>
                  <a:pt x="2727321" y="969132"/>
                </a:lnTo>
                <a:lnTo>
                  <a:pt x="2738904" y="968742"/>
                </a:lnTo>
                <a:lnTo>
                  <a:pt x="2750488" y="967961"/>
                </a:lnTo>
                <a:lnTo>
                  <a:pt x="2761811" y="967050"/>
                </a:lnTo>
                <a:lnTo>
                  <a:pt x="2773135" y="965749"/>
                </a:lnTo>
                <a:lnTo>
                  <a:pt x="2784458" y="964057"/>
                </a:lnTo>
                <a:lnTo>
                  <a:pt x="2795651" y="962235"/>
                </a:lnTo>
                <a:lnTo>
                  <a:pt x="2806714" y="960153"/>
                </a:lnTo>
                <a:lnTo>
                  <a:pt x="2817647" y="957680"/>
                </a:lnTo>
                <a:lnTo>
                  <a:pt x="2828450" y="955077"/>
                </a:lnTo>
                <a:lnTo>
                  <a:pt x="2839253" y="952214"/>
                </a:lnTo>
                <a:lnTo>
                  <a:pt x="2849925" y="948961"/>
                </a:lnTo>
                <a:lnTo>
                  <a:pt x="2860468" y="945577"/>
                </a:lnTo>
                <a:lnTo>
                  <a:pt x="2870880" y="941933"/>
                </a:lnTo>
                <a:lnTo>
                  <a:pt x="2881162" y="937899"/>
                </a:lnTo>
                <a:lnTo>
                  <a:pt x="2891445" y="933735"/>
                </a:lnTo>
                <a:lnTo>
                  <a:pt x="2901466" y="929310"/>
                </a:lnTo>
                <a:lnTo>
                  <a:pt x="2911358" y="924755"/>
                </a:lnTo>
                <a:lnTo>
                  <a:pt x="2921380" y="919810"/>
                </a:lnTo>
                <a:lnTo>
                  <a:pt x="2931011" y="914735"/>
                </a:lnTo>
                <a:lnTo>
                  <a:pt x="2940512" y="909399"/>
                </a:lnTo>
                <a:lnTo>
                  <a:pt x="2949884" y="903803"/>
                </a:lnTo>
                <a:lnTo>
                  <a:pt x="2959124" y="898077"/>
                </a:lnTo>
                <a:lnTo>
                  <a:pt x="2968235" y="892091"/>
                </a:lnTo>
                <a:lnTo>
                  <a:pt x="2977216" y="885844"/>
                </a:lnTo>
                <a:lnTo>
                  <a:pt x="2985936" y="879468"/>
                </a:lnTo>
                <a:lnTo>
                  <a:pt x="2994526" y="872831"/>
                </a:lnTo>
                <a:lnTo>
                  <a:pt x="3002986" y="866063"/>
                </a:lnTo>
                <a:lnTo>
                  <a:pt x="3011316" y="859036"/>
                </a:lnTo>
                <a:lnTo>
                  <a:pt x="3019386" y="851878"/>
                </a:lnTo>
                <a:lnTo>
                  <a:pt x="3027325" y="844461"/>
                </a:lnTo>
                <a:lnTo>
                  <a:pt x="3035134" y="836913"/>
                </a:lnTo>
                <a:lnTo>
                  <a:pt x="3042683" y="829105"/>
                </a:lnTo>
                <a:lnTo>
                  <a:pt x="3050102" y="821166"/>
                </a:lnTo>
                <a:lnTo>
                  <a:pt x="3057260" y="813098"/>
                </a:lnTo>
                <a:lnTo>
                  <a:pt x="3064289" y="804769"/>
                </a:lnTo>
                <a:lnTo>
                  <a:pt x="3071057" y="796310"/>
                </a:lnTo>
                <a:lnTo>
                  <a:pt x="3077694" y="787721"/>
                </a:lnTo>
                <a:lnTo>
                  <a:pt x="3084072" y="779002"/>
                </a:lnTo>
                <a:lnTo>
                  <a:pt x="3090319" y="770022"/>
                </a:lnTo>
                <a:lnTo>
                  <a:pt x="3096306" y="760913"/>
                </a:lnTo>
                <a:lnTo>
                  <a:pt x="3102033" y="751673"/>
                </a:lnTo>
                <a:lnTo>
                  <a:pt x="3107630" y="742303"/>
                </a:lnTo>
                <a:lnTo>
                  <a:pt x="3112966" y="732803"/>
                </a:lnTo>
                <a:lnTo>
                  <a:pt x="3118042" y="723173"/>
                </a:lnTo>
                <a:lnTo>
                  <a:pt x="3122988" y="713282"/>
                </a:lnTo>
                <a:lnTo>
                  <a:pt x="3127543" y="703392"/>
                </a:lnTo>
                <a:lnTo>
                  <a:pt x="3131968" y="693371"/>
                </a:lnTo>
                <a:lnTo>
                  <a:pt x="3136133" y="683090"/>
                </a:lnTo>
                <a:lnTo>
                  <a:pt x="3140168" y="672810"/>
                </a:lnTo>
                <a:lnTo>
                  <a:pt x="3143812" y="662399"/>
                </a:lnTo>
                <a:lnTo>
                  <a:pt x="3147196" y="651858"/>
                </a:lnTo>
                <a:lnTo>
                  <a:pt x="3150450" y="641186"/>
                </a:lnTo>
                <a:lnTo>
                  <a:pt x="3153314" y="630255"/>
                </a:lnTo>
                <a:lnTo>
                  <a:pt x="3156047" y="619453"/>
                </a:lnTo>
                <a:lnTo>
                  <a:pt x="3158390" y="608522"/>
                </a:lnTo>
                <a:lnTo>
                  <a:pt x="3160472" y="597460"/>
                </a:lnTo>
                <a:lnTo>
                  <a:pt x="3162294" y="586268"/>
                </a:lnTo>
                <a:lnTo>
                  <a:pt x="3163986" y="574946"/>
                </a:lnTo>
                <a:lnTo>
                  <a:pt x="3165288" y="563624"/>
                </a:lnTo>
                <a:lnTo>
                  <a:pt x="3166199" y="552303"/>
                </a:lnTo>
                <a:lnTo>
                  <a:pt x="3166980" y="540720"/>
                </a:lnTo>
                <a:lnTo>
                  <a:pt x="3167370" y="529138"/>
                </a:lnTo>
                <a:lnTo>
                  <a:pt x="3167631" y="517556"/>
                </a:lnTo>
                <a:lnTo>
                  <a:pt x="3167370" y="505974"/>
                </a:lnTo>
                <a:lnTo>
                  <a:pt x="3166980" y="494391"/>
                </a:lnTo>
                <a:lnTo>
                  <a:pt x="3166199" y="482809"/>
                </a:lnTo>
                <a:lnTo>
                  <a:pt x="3165288" y="471487"/>
                </a:lnTo>
                <a:lnTo>
                  <a:pt x="3163986" y="460165"/>
                </a:lnTo>
                <a:lnTo>
                  <a:pt x="3162294" y="448843"/>
                </a:lnTo>
                <a:lnTo>
                  <a:pt x="3160472" y="437652"/>
                </a:lnTo>
                <a:lnTo>
                  <a:pt x="3158390" y="426590"/>
                </a:lnTo>
                <a:lnTo>
                  <a:pt x="3156047" y="415658"/>
                </a:lnTo>
                <a:lnTo>
                  <a:pt x="3153314" y="404857"/>
                </a:lnTo>
                <a:lnTo>
                  <a:pt x="3150450" y="394056"/>
                </a:lnTo>
                <a:lnTo>
                  <a:pt x="3147196" y="383384"/>
                </a:lnTo>
                <a:lnTo>
                  <a:pt x="3143812" y="372843"/>
                </a:lnTo>
                <a:lnTo>
                  <a:pt x="3140168" y="362432"/>
                </a:lnTo>
                <a:lnTo>
                  <a:pt x="3136133" y="352151"/>
                </a:lnTo>
                <a:lnTo>
                  <a:pt x="3131968" y="341871"/>
                </a:lnTo>
                <a:lnTo>
                  <a:pt x="3127543" y="331850"/>
                </a:lnTo>
                <a:lnTo>
                  <a:pt x="3122988" y="321960"/>
                </a:lnTo>
                <a:lnTo>
                  <a:pt x="3118042" y="312069"/>
                </a:lnTo>
                <a:lnTo>
                  <a:pt x="3112966" y="302439"/>
                </a:lnTo>
                <a:lnTo>
                  <a:pt x="3107630" y="292939"/>
                </a:lnTo>
                <a:lnTo>
                  <a:pt x="3102033" y="283569"/>
                </a:lnTo>
                <a:lnTo>
                  <a:pt x="3096306" y="274329"/>
                </a:lnTo>
                <a:lnTo>
                  <a:pt x="3090319" y="265220"/>
                </a:lnTo>
                <a:lnTo>
                  <a:pt x="3084072" y="256240"/>
                </a:lnTo>
                <a:lnTo>
                  <a:pt x="3077694" y="247521"/>
                </a:lnTo>
                <a:lnTo>
                  <a:pt x="3071057" y="238932"/>
                </a:lnTo>
                <a:lnTo>
                  <a:pt x="3064289" y="230473"/>
                </a:lnTo>
                <a:lnTo>
                  <a:pt x="3057260" y="222144"/>
                </a:lnTo>
                <a:lnTo>
                  <a:pt x="3050102" y="214076"/>
                </a:lnTo>
                <a:lnTo>
                  <a:pt x="3042683" y="206007"/>
                </a:lnTo>
                <a:lnTo>
                  <a:pt x="3035134" y="198199"/>
                </a:lnTo>
                <a:lnTo>
                  <a:pt x="3027325" y="190651"/>
                </a:lnTo>
                <a:lnTo>
                  <a:pt x="3019386" y="183233"/>
                </a:lnTo>
                <a:lnTo>
                  <a:pt x="3011316" y="176076"/>
                </a:lnTo>
                <a:lnTo>
                  <a:pt x="3002986" y="169048"/>
                </a:lnTo>
                <a:lnTo>
                  <a:pt x="2994526" y="162281"/>
                </a:lnTo>
                <a:lnTo>
                  <a:pt x="2985936" y="155644"/>
                </a:lnTo>
                <a:lnTo>
                  <a:pt x="2977216" y="149267"/>
                </a:lnTo>
                <a:lnTo>
                  <a:pt x="2968235" y="143021"/>
                </a:lnTo>
                <a:lnTo>
                  <a:pt x="2959124" y="137034"/>
                </a:lnTo>
                <a:lnTo>
                  <a:pt x="2949884" y="131308"/>
                </a:lnTo>
                <a:lnTo>
                  <a:pt x="2940512" y="125712"/>
                </a:lnTo>
                <a:lnTo>
                  <a:pt x="2931011" y="120377"/>
                </a:lnTo>
                <a:lnTo>
                  <a:pt x="2921380" y="115302"/>
                </a:lnTo>
                <a:lnTo>
                  <a:pt x="2911358" y="110356"/>
                </a:lnTo>
                <a:lnTo>
                  <a:pt x="2901466" y="105671"/>
                </a:lnTo>
                <a:lnTo>
                  <a:pt x="2891445" y="101377"/>
                </a:lnTo>
                <a:lnTo>
                  <a:pt x="2881162" y="97212"/>
                </a:lnTo>
                <a:lnTo>
                  <a:pt x="2870880" y="93178"/>
                </a:lnTo>
                <a:lnTo>
                  <a:pt x="2860468" y="89534"/>
                </a:lnTo>
                <a:lnTo>
                  <a:pt x="2849925" y="86151"/>
                </a:lnTo>
                <a:lnTo>
                  <a:pt x="2839253" y="82897"/>
                </a:lnTo>
                <a:lnTo>
                  <a:pt x="2828450" y="80034"/>
                </a:lnTo>
                <a:lnTo>
                  <a:pt x="2817647" y="77301"/>
                </a:lnTo>
                <a:lnTo>
                  <a:pt x="2806714" y="74959"/>
                </a:lnTo>
                <a:lnTo>
                  <a:pt x="2795651" y="72877"/>
                </a:lnTo>
                <a:lnTo>
                  <a:pt x="2784458" y="70925"/>
                </a:lnTo>
                <a:lnTo>
                  <a:pt x="2773135" y="69363"/>
                </a:lnTo>
                <a:lnTo>
                  <a:pt x="2761811" y="68062"/>
                </a:lnTo>
                <a:lnTo>
                  <a:pt x="2750488" y="67151"/>
                </a:lnTo>
                <a:lnTo>
                  <a:pt x="2738904" y="66370"/>
                </a:lnTo>
                <a:lnTo>
                  <a:pt x="2727321" y="65979"/>
                </a:lnTo>
                <a:lnTo>
                  <a:pt x="2715737" y="65719"/>
                </a:lnTo>
                <a:close/>
                <a:moveTo>
                  <a:pt x="2709099" y="0"/>
                </a:moveTo>
                <a:lnTo>
                  <a:pt x="2715737" y="0"/>
                </a:lnTo>
                <a:lnTo>
                  <a:pt x="2722375" y="0"/>
                </a:lnTo>
                <a:lnTo>
                  <a:pt x="2729143" y="130"/>
                </a:lnTo>
                <a:lnTo>
                  <a:pt x="2735781" y="390"/>
                </a:lnTo>
                <a:lnTo>
                  <a:pt x="2742419" y="651"/>
                </a:lnTo>
                <a:lnTo>
                  <a:pt x="2748926" y="1041"/>
                </a:lnTo>
                <a:lnTo>
                  <a:pt x="2755564" y="1431"/>
                </a:lnTo>
                <a:lnTo>
                  <a:pt x="2762072" y="1952"/>
                </a:lnTo>
                <a:lnTo>
                  <a:pt x="2768579" y="2603"/>
                </a:lnTo>
                <a:lnTo>
                  <a:pt x="2775217" y="3383"/>
                </a:lnTo>
                <a:lnTo>
                  <a:pt x="2781595" y="4164"/>
                </a:lnTo>
                <a:lnTo>
                  <a:pt x="2788103" y="4945"/>
                </a:lnTo>
                <a:lnTo>
                  <a:pt x="2794480" y="5986"/>
                </a:lnTo>
                <a:lnTo>
                  <a:pt x="2800988" y="6897"/>
                </a:lnTo>
                <a:lnTo>
                  <a:pt x="2807365" y="8068"/>
                </a:lnTo>
                <a:lnTo>
                  <a:pt x="2813743" y="9240"/>
                </a:lnTo>
                <a:lnTo>
                  <a:pt x="2819990" y="10411"/>
                </a:lnTo>
                <a:lnTo>
                  <a:pt x="2826368" y="11842"/>
                </a:lnTo>
                <a:lnTo>
                  <a:pt x="2832615" y="13274"/>
                </a:lnTo>
                <a:lnTo>
                  <a:pt x="2838862" y="14705"/>
                </a:lnTo>
                <a:lnTo>
                  <a:pt x="2845110" y="16267"/>
                </a:lnTo>
                <a:lnTo>
                  <a:pt x="2851227" y="17829"/>
                </a:lnTo>
                <a:lnTo>
                  <a:pt x="2857344" y="19651"/>
                </a:lnTo>
                <a:lnTo>
                  <a:pt x="2863592" y="21342"/>
                </a:lnTo>
                <a:lnTo>
                  <a:pt x="2869579" y="23164"/>
                </a:lnTo>
                <a:lnTo>
                  <a:pt x="2875696" y="25116"/>
                </a:lnTo>
                <a:lnTo>
                  <a:pt x="2881683" y="27199"/>
                </a:lnTo>
                <a:lnTo>
                  <a:pt x="2887670" y="29281"/>
                </a:lnTo>
                <a:lnTo>
                  <a:pt x="2893657" y="31363"/>
                </a:lnTo>
                <a:lnTo>
                  <a:pt x="2905501" y="35918"/>
                </a:lnTo>
                <a:lnTo>
                  <a:pt x="2917345" y="40603"/>
                </a:lnTo>
                <a:lnTo>
                  <a:pt x="2928799" y="45678"/>
                </a:lnTo>
                <a:lnTo>
                  <a:pt x="2940252" y="51014"/>
                </a:lnTo>
                <a:lnTo>
                  <a:pt x="2951445" y="56610"/>
                </a:lnTo>
                <a:lnTo>
                  <a:pt x="2962508" y="62466"/>
                </a:lnTo>
                <a:lnTo>
                  <a:pt x="2973441" y="68582"/>
                </a:lnTo>
                <a:lnTo>
                  <a:pt x="2984244" y="74829"/>
                </a:lnTo>
                <a:lnTo>
                  <a:pt x="2994787" y="81466"/>
                </a:lnTo>
                <a:lnTo>
                  <a:pt x="3005199" y="88363"/>
                </a:lnTo>
                <a:lnTo>
                  <a:pt x="3015481" y="95391"/>
                </a:lnTo>
                <a:lnTo>
                  <a:pt x="3025503" y="102808"/>
                </a:lnTo>
                <a:lnTo>
                  <a:pt x="3035394" y="110356"/>
                </a:lnTo>
                <a:lnTo>
                  <a:pt x="3045026" y="118165"/>
                </a:lnTo>
                <a:lnTo>
                  <a:pt x="3054527" y="126103"/>
                </a:lnTo>
                <a:lnTo>
                  <a:pt x="3063898" y="134432"/>
                </a:lnTo>
                <a:lnTo>
                  <a:pt x="3072879" y="142891"/>
                </a:lnTo>
                <a:lnTo>
                  <a:pt x="3081859" y="151480"/>
                </a:lnTo>
                <a:lnTo>
                  <a:pt x="3090449" y="160459"/>
                </a:lnTo>
                <a:lnTo>
                  <a:pt x="3098909" y="169439"/>
                </a:lnTo>
                <a:lnTo>
                  <a:pt x="3107239" y="178809"/>
                </a:lnTo>
                <a:lnTo>
                  <a:pt x="3115179" y="188309"/>
                </a:lnTo>
                <a:lnTo>
                  <a:pt x="3122988" y="197939"/>
                </a:lnTo>
                <a:lnTo>
                  <a:pt x="3130537" y="207829"/>
                </a:lnTo>
                <a:lnTo>
                  <a:pt x="3137956" y="217980"/>
                </a:lnTo>
                <a:lnTo>
                  <a:pt x="3144984" y="228261"/>
                </a:lnTo>
                <a:lnTo>
                  <a:pt x="3151882" y="238672"/>
                </a:lnTo>
                <a:lnTo>
                  <a:pt x="3158520" y="249213"/>
                </a:lnTo>
                <a:lnTo>
                  <a:pt x="3164767" y="260014"/>
                </a:lnTo>
                <a:lnTo>
                  <a:pt x="3170884" y="270946"/>
                </a:lnTo>
                <a:lnTo>
                  <a:pt x="3176741" y="282007"/>
                </a:lnTo>
                <a:lnTo>
                  <a:pt x="3182338" y="293199"/>
                </a:lnTo>
                <a:lnTo>
                  <a:pt x="3187674" y="304651"/>
                </a:lnTo>
                <a:lnTo>
                  <a:pt x="3192750" y="316103"/>
                </a:lnTo>
                <a:lnTo>
                  <a:pt x="3197436" y="327816"/>
                </a:lnTo>
                <a:lnTo>
                  <a:pt x="3201991" y="339658"/>
                </a:lnTo>
                <a:lnTo>
                  <a:pt x="3204074" y="345645"/>
                </a:lnTo>
                <a:lnTo>
                  <a:pt x="3206156" y="351631"/>
                </a:lnTo>
                <a:lnTo>
                  <a:pt x="3208239" y="357617"/>
                </a:lnTo>
                <a:lnTo>
                  <a:pt x="3210191" y="363734"/>
                </a:lnTo>
                <a:lnTo>
                  <a:pt x="3212013" y="369720"/>
                </a:lnTo>
                <a:lnTo>
                  <a:pt x="3213705" y="375836"/>
                </a:lnTo>
                <a:lnTo>
                  <a:pt x="3215527" y="382083"/>
                </a:lnTo>
                <a:lnTo>
                  <a:pt x="3217089" y="388199"/>
                </a:lnTo>
                <a:lnTo>
                  <a:pt x="3218651" y="394446"/>
                </a:lnTo>
                <a:lnTo>
                  <a:pt x="3220082" y="400693"/>
                </a:lnTo>
                <a:lnTo>
                  <a:pt x="3221514" y="406939"/>
                </a:lnTo>
                <a:lnTo>
                  <a:pt x="3222816" y="413316"/>
                </a:lnTo>
                <a:lnTo>
                  <a:pt x="3224117" y="419562"/>
                </a:lnTo>
                <a:lnTo>
                  <a:pt x="3225289" y="425939"/>
                </a:lnTo>
                <a:lnTo>
                  <a:pt x="3226460" y="432316"/>
                </a:lnTo>
                <a:lnTo>
                  <a:pt x="3227371" y="438693"/>
                </a:lnTo>
                <a:lnTo>
                  <a:pt x="3228412" y="445200"/>
                </a:lnTo>
                <a:lnTo>
                  <a:pt x="3229193" y="451706"/>
                </a:lnTo>
                <a:lnTo>
                  <a:pt x="3229974" y="458083"/>
                </a:lnTo>
                <a:lnTo>
                  <a:pt x="3230755" y="464590"/>
                </a:lnTo>
                <a:lnTo>
                  <a:pt x="3231406" y="471227"/>
                </a:lnTo>
                <a:lnTo>
                  <a:pt x="3231926" y="477734"/>
                </a:lnTo>
                <a:lnTo>
                  <a:pt x="3232317" y="484371"/>
                </a:lnTo>
                <a:lnTo>
                  <a:pt x="3232707" y="490878"/>
                </a:lnTo>
                <a:lnTo>
                  <a:pt x="3232968" y="497515"/>
                </a:lnTo>
                <a:lnTo>
                  <a:pt x="3233228" y="504152"/>
                </a:lnTo>
                <a:lnTo>
                  <a:pt x="3233358" y="510919"/>
                </a:lnTo>
                <a:lnTo>
                  <a:pt x="3233358" y="517556"/>
                </a:lnTo>
                <a:lnTo>
                  <a:pt x="3233358" y="524193"/>
                </a:lnTo>
                <a:lnTo>
                  <a:pt x="3233228" y="530960"/>
                </a:lnTo>
                <a:lnTo>
                  <a:pt x="3232968" y="537597"/>
                </a:lnTo>
                <a:lnTo>
                  <a:pt x="3232707" y="544234"/>
                </a:lnTo>
                <a:lnTo>
                  <a:pt x="3232317" y="550741"/>
                </a:lnTo>
                <a:lnTo>
                  <a:pt x="3231926" y="557378"/>
                </a:lnTo>
                <a:lnTo>
                  <a:pt x="3231406" y="563885"/>
                </a:lnTo>
                <a:lnTo>
                  <a:pt x="3230755" y="570522"/>
                </a:lnTo>
                <a:lnTo>
                  <a:pt x="3229974" y="577029"/>
                </a:lnTo>
                <a:lnTo>
                  <a:pt x="3229193" y="583405"/>
                </a:lnTo>
                <a:lnTo>
                  <a:pt x="3228412" y="589912"/>
                </a:lnTo>
                <a:lnTo>
                  <a:pt x="3227371" y="596419"/>
                </a:lnTo>
                <a:lnTo>
                  <a:pt x="3226460" y="602796"/>
                </a:lnTo>
                <a:lnTo>
                  <a:pt x="3225289" y="609172"/>
                </a:lnTo>
                <a:lnTo>
                  <a:pt x="3224117" y="615549"/>
                </a:lnTo>
                <a:lnTo>
                  <a:pt x="3222816" y="621796"/>
                </a:lnTo>
                <a:lnTo>
                  <a:pt x="3221514" y="628173"/>
                </a:lnTo>
                <a:lnTo>
                  <a:pt x="3220082" y="634549"/>
                </a:lnTo>
                <a:lnTo>
                  <a:pt x="3218651" y="640796"/>
                </a:lnTo>
                <a:lnTo>
                  <a:pt x="3217089" y="647042"/>
                </a:lnTo>
                <a:lnTo>
                  <a:pt x="3215527" y="653159"/>
                </a:lnTo>
                <a:lnTo>
                  <a:pt x="3213705" y="659405"/>
                </a:lnTo>
                <a:lnTo>
                  <a:pt x="3212013" y="665522"/>
                </a:lnTo>
                <a:lnTo>
                  <a:pt x="3210191" y="671508"/>
                </a:lnTo>
                <a:lnTo>
                  <a:pt x="3208239" y="677625"/>
                </a:lnTo>
                <a:lnTo>
                  <a:pt x="3206156" y="683611"/>
                </a:lnTo>
                <a:lnTo>
                  <a:pt x="3204074" y="689597"/>
                </a:lnTo>
                <a:lnTo>
                  <a:pt x="3201991" y="695584"/>
                </a:lnTo>
                <a:lnTo>
                  <a:pt x="3197436" y="707426"/>
                </a:lnTo>
                <a:lnTo>
                  <a:pt x="3192750" y="719139"/>
                </a:lnTo>
                <a:lnTo>
                  <a:pt x="3187674" y="730591"/>
                </a:lnTo>
                <a:lnTo>
                  <a:pt x="3182338" y="742043"/>
                </a:lnTo>
                <a:lnTo>
                  <a:pt x="3176741" y="753234"/>
                </a:lnTo>
                <a:lnTo>
                  <a:pt x="3170884" y="764296"/>
                </a:lnTo>
                <a:lnTo>
                  <a:pt x="3164767" y="775228"/>
                </a:lnTo>
                <a:lnTo>
                  <a:pt x="3158520" y="786029"/>
                </a:lnTo>
                <a:lnTo>
                  <a:pt x="3151882" y="796570"/>
                </a:lnTo>
                <a:lnTo>
                  <a:pt x="3144984" y="806981"/>
                </a:lnTo>
                <a:lnTo>
                  <a:pt x="3137956" y="817262"/>
                </a:lnTo>
                <a:lnTo>
                  <a:pt x="3130537" y="827283"/>
                </a:lnTo>
                <a:lnTo>
                  <a:pt x="3122988" y="837173"/>
                </a:lnTo>
                <a:lnTo>
                  <a:pt x="3115179" y="846803"/>
                </a:lnTo>
                <a:lnTo>
                  <a:pt x="3107239" y="856303"/>
                </a:lnTo>
                <a:lnTo>
                  <a:pt x="3098909" y="865543"/>
                </a:lnTo>
                <a:lnTo>
                  <a:pt x="3090449" y="874653"/>
                </a:lnTo>
                <a:lnTo>
                  <a:pt x="3081859" y="883632"/>
                </a:lnTo>
                <a:lnTo>
                  <a:pt x="3072879" y="892221"/>
                </a:lnTo>
                <a:lnTo>
                  <a:pt x="3063898" y="900680"/>
                </a:lnTo>
                <a:lnTo>
                  <a:pt x="3054527" y="909009"/>
                </a:lnTo>
                <a:lnTo>
                  <a:pt x="3045026" y="916947"/>
                </a:lnTo>
                <a:lnTo>
                  <a:pt x="3035394" y="924755"/>
                </a:lnTo>
                <a:lnTo>
                  <a:pt x="3025503" y="932303"/>
                </a:lnTo>
                <a:lnTo>
                  <a:pt x="3015481" y="939721"/>
                </a:lnTo>
                <a:lnTo>
                  <a:pt x="3005199" y="946749"/>
                </a:lnTo>
                <a:lnTo>
                  <a:pt x="2994787" y="953646"/>
                </a:lnTo>
                <a:lnTo>
                  <a:pt x="2984244" y="960283"/>
                </a:lnTo>
                <a:lnTo>
                  <a:pt x="2973441" y="966529"/>
                </a:lnTo>
                <a:lnTo>
                  <a:pt x="2962508" y="972646"/>
                </a:lnTo>
                <a:lnTo>
                  <a:pt x="2951445" y="978502"/>
                </a:lnTo>
                <a:lnTo>
                  <a:pt x="2940252" y="984098"/>
                </a:lnTo>
                <a:lnTo>
                  <a:pt x="2928799" y="989434"/>
                </a:lnTo>
                <a:lnTo>
                  <a:pt x="2917345" y="994509"/>
                </a:lnTo>
                <a:lnTo>
                  <a:pt x="2905501" y="999194"/>
                </a:lnTo>
                <a:lnTo>
                  <a:pt x="2893657" y="1003749"/>
                </a:lnTo>
                <a:lnTo>
                  <a:pt x="2887670" y="1005831"/>
                </a:lnTo>
                <a:lnTo>
                  <a:pt x="2881683" y="1007913"/>
                </a:lnTo>
                <a:lnTo>
                  <a:pt x="2875696" y="1009995"/>
                </a:lnTo>
                <a:lnTo>
                  <a:pt x="2869579" y="1011817"/>
                </a:lnTo>
                <a:lnTo>
                  <a:pt x="2863592" y="1013769"/>
                </a:lnTo>
                <a:lnTo>
                  <a:pt x="2857344" y="1015461"/>
                </a:lnTo>
                <a:lnTo>
                  <a:pt x="2851227" y="1017153"/>
                </a:lnTo>
                <a:lnTo>
                  <a:pt x="2845110" y="1018845"/>
                </a:lnTo>
                <a:lnTo>
                  <a:pt x="2838862" y="1020406"/>
                </a:lnTo>
                <a:lnTo>
                  <a:pt x="2832615" y="1021838"/>
                </a:lnTo>
                <a:lnTo>
                  <a:pt x="2826368" y="1023269"/>
                </a:lnTo>
                <a:lnTo>
                  <a:pt x="2819990" y="1024571"/>
                </a:lnTo>
                <a:lnTo>
                  <a:pt x="2813743" y="1025872"/>
                </a:lnTo>
                <a:lnTo>
                  <a:pt x="2807365" y="1027043"/>
                </a:lnTo>
                <a:lnTo>
                  <a:pt x="2800988" y="1028084"/>
                </a:lnTo>
                <a:lnTo>
                  <a:pt x="2794480" y="1029125"/>
                </a:lnTo>
                <a:lnTo>
                  <a:pt x="2788103" y="1030167"/>
                </a:lnTo>
                <a:lnTo>
                  <a:pt x="2781595" y="1030947"/>
                </a:lnTo>
                <a:lnTo>
                  <a:pt x="2775217" y="1031728"/>
                </a:lnTo>
                <a:lnTo>
                  <a:pt x="2768579" y="1032509"/>
                </a:lnTo>
                <a:lnTo>
                  <a:pt x="2762072" y="1033030"/>
                </a:lnTo>
                <a:lnTo>
                  <a:pt x="2755564" y="1033680"/>
                </a:lnTo>
                <a:lnTo>
                  <a:pt x="2748926" y="1034071"/>
                </a:lnTo>
                <a:lnTo>
                  <a:pt x="2742419" y="1034461"/>
                </a:lnTo>
                <a:lnTo>
                  <a:pt x="2735781" y="1034721"/>
                </a:lnTo>
                <a:lnTo>
                  <a:pt x="2729143" y="1034982"/>
                </a:lnTo>
                <a:lnTo>
                  <a:pt x="2722375" y="1035112"/>
                </a:lnTo>
                <a:lnTo>
                  <a:pt x="2715737" y="1035112"/>
                </a:lnTo>
                <a:lnTo>
                  <a:pt x="2709099" y="1035112"/>
                </a:lnTo>
                <a:lnTo>
                  <a:pt x="2702331" y="1034982"/>
                </a:lnTo>
                <a:lnTo>
                  <a:pt x="2695693" y="1034721"/>
                </a:lnTo>
                <a:lnTo>
                  <a:pt x="2689056" y="1034461"/>
                </a:lnTo>
                <a:lnTo>
                  <a:pt x="2682548" y="1034071"/>
                </a:lnTo>
                <a:lnTo>
                  <a:pt x="2675910" y="1033680"/>
                </a:lnTo>
                <a:lnTo>
                  <a:pt x="2669402" y="1033030"/>
                </a:lnTo>
                <a:lnTo>
                  <a:pt x="2662765" y="1032509"/>
                </a:lnTo>
                <a:lnTo>
                  <a:pt x="2656257" y="1031728"/>
                </a:lnTo>
                <a:lnTo>
                  <a:pt x="2649879" y="1030947"/>
                </a:lnTo>
                <a:lnTo>
                  <a:pt x="2643372" y="1030167"/>
                </a:lnTo>
                <a:lnTo>
                  <a:pt x="2636864" y="1029125"/>
                </a:lnTo>
                <a:lnTo>
                  <a:pt x="2630486" y="1028084"/>
                </a:lnTo>
                <a:lnTo>
                  <a:pt x="2624109" y="1027043"/>
                </a:lnTo>
                <a:lnTo>
                  <a:pt x="2617731" y="1025872"/>
                </a:lnTo>
                <a:lnTo>
                  <a:pt x="2611484" y="1024571"/>
                </a:lnTo>
                <a:lnTo>
                  <a:pt x="2605106" y="1023269"/>
                </a:lnTo>
                <a:lnTo>
                  <a:pt x="2598859" y="1021838"/>
                </a:lnTo>
                <a:lnTo>
                  <a:pt x="2592612" y="1020406"/>
                </a:lnTo>
                <a:lnTo>
                  <a:pt x="2586364" y="1018845"/>
                </a:lnTo>
                <a:lnTo>
                  <a:pt x="2580247" y="1017153"/>
                </a:lnTo>
                <a:lnTo>
                  <a:pt x="2574000" y="1015461"/>
                </a:lnTo>
                <a:lnTo>
                  <a:pt x="2567883" y="1013769"/>
                </a:lnTo>
                <a:lnTo>
                  <a:pt x="2561895" y="1011817"/>
                </a:lnTo>
                <a:lnTo>
                  <a:pt x="2555778" y="1009995"/>
                </a:lnTo>
                <a:lnTo>
                  <a:pt x="2549791" y="1007913"/>
                </a:lnTo>
                <a:lnTo>
                  <a:pt x="2543804" y="1005831"/>
                </a:lnTo>
                <a:lnTo>
                  <a:pt x="2537817" y="1003749"/>
                </a:lnTo>
                <a:lnTo>
                  <a:pt x="2525973" y="999194"/>
                </a:lnTo>
                <a:lnTo>
                  <a:pt x="2514259" y="994509"/>
                </a:lnTo>
                <a:lnTo>
                  <a:pt x="2502806" y="989434"/>
                </a:lnTo>
                <a:lnTo>
                  <a:pt x="2491352" y="984098"/>
                </a:lnTo>
                <a:lnTo>
                  <a:pt x="2480159" y="978502"/>
                </a:lnTo>
                <a:lnTo>
                  <a:pt x="2469096" y="972646"/>
                </a:lnTo>
                <a:lnTo>
                  <a:pt x="2458163" y="966529"/>
                </a:lnTo>
                <a:lnTo>
                  <a:pt x="2447360" y="960283"/>
                </a:lnTo>
                <a:lnTo>
                  <a:pt x="2436818" y="953646"/>
                </a:lnTo>
                <a:lnTo>
                  <a:pt x="2426405" y="946749"/>
                </a:lnTo>
                <a:lnTo>
                  <a:pt x="2416123" y="939721"/>
                </a:lnTo>
                <a:lnTo>
                  <a:pt x="2406102" y="932303"/>
                </a:lnTo>
                <a:lnTo>
                  <a:pt x="2396210" y="924755"/>
                </a:lnTo>
                <a:lnTo>
                  <a:pt x="2386578" y="916947"/>
                </a:lnTo>
                <a:lnTo>
                  <a:pt x="2377077" y="909009"/>
                </a:lnTo>
                <a:lnTo>
                  <a:pt x="2367706" y="900680"/>
                </a:lnTo>
                <a:lnTo>
                  <a:pt x="2358726" y="892221"/>
                </a:lnTo>
                <a:lnTo>
                  <a:pt x="2349745" y="883632"/>
                </a:lnTo>
                <a:lnTo>
                  <a:pt x="2341155" y="874653"/>
                </a:lnTo>
                <a:lnTo>
                  <a:pt x="2332695" y="865543"/>
                </a:lnTo>
                <a:lnTo>
                  <a:pt x="2324365" y="856303"/>
                </a:lnTo>
                <a:lnTo>
                  <a:pt x="2316426" y="846803"/>
                </a:lnTo>
                <a:lnTo>
                  <a:pt x="2308616" y="837173"/>
                </a:lnTo>
                <a:lnTo>
                  <a:pt x="2301068" y="827283"/>
                </a:lnTo>
                <a:lnTo>
                  <a:pt x="2293649" y="817262"/>
                </a:lnTo>
                <a:lnTo>
                  <a:pt x="2286620" y="806981"/>
                </a:lnTo>
                <a:lnTo>
                  <a:pt x="2279722" y="796570"/>
                </a:lnTo>
                <a:lnTo>
                  <a:pt x="2273084" y="786029"/>
                </a:lnTo>
                <a:lnTo>
                  <a:pt x="2266837" y="775228"/>
                </a:lnTo>
                <a:lnTo>
                  <a:pt x="2260720" y="764296"/>
                </a:lnTo>
                <a:lnTo>
                  <a:pt x="2254863" y="753234"/>
                </a:lnTo>
                <a:lnTo>
                  <a:pt x="2249266" y="742043"/>
                </a:lnTo>
                <a:lnTo>
                  <a:pt x="2243930" y="730591"/>
                </a:lnTo>
                <a:lnTo>
                  <a:pt x="2238854" y="719139"/>
                </a:lnTo>
                <a:lnTo>
                  <a:pt x="2234169" y="707426"/>
                </a:lnTo>
                <a:lnTo>
                  <a:pt x="2229613" y="695584"/>
                </a:lnTo>
                <a:lnTo>
                  <a:pt x="2227531" y="689597"/>
                </a:lnTo>
                <a:lnTo>
                  <a:pt x="2225448" y="683611"/>
                </a:lnTo>
                <a:lnTo>
                  <a:pt x="2223366" y="677625"/>
                </a:lnTo>
                <a:lnTo>
                  <a:pt x="2221544" y="671508"/>
                </a:lnTo>
                <a:lnTo>
                  <a:pt x="2219591" y="665522"/>
                </a:lnTo>
                <a:lnTo>
                  <a:pt x="2217899" y="659405"/>
                </a:lnTo>
                <a:lnTo>
                  <a:pt x="2216207" y="653159"/>
                </a:lnTo>
                <a:lnTo>
                  <a:pt x="2214515" y="647042"/>
                </a:lnTo>
                <a:lnTo>
                  <a:pt x="2212953" y="640796"/>
                </a:lnTo>
                <a:lnTo>
                  <a:pt x="2211522" y="634549"/>
                </a:lnTo>
                <a:lnTo>
                  <a:pt x="2210090" y="628173"/>
                </a:lnTo>
                <a:lnTo>
                  <a:pt x="2208789" y="621796"/>
                </a:lnTo>
                <a:lnTo>
                  <a:pt x="2207487" y="615549"/>
                </a:lnTo>
                <a:lnTo>
                  <a:pt x="2206316" y="609172"/>
                </a:lnTo>
                <a:lnTo>
                  <a:pt x="2205144" y="602796"/>
                </a:lnTo>
                <a:lnTo>
                  <a:pt x="2204233" y="596419"/>
                </a:lnTo>
                <a:lnTo>
                  <a:pt x="2203192" y="589912"/>
                </a:lnTo>
                <a:lnTo>
                  <a:pt x="2202411" y="583405"/>
                </a:lnTo>
                <a:lnTo>
                  <a:pt x="2201630" y="577029"/>
                </a:lnTo>
                <a:lnTo>
                  <a:pt x="2200849" y="570522"/>
                </a:lnTo>
                <a:lnTo>
                  <a:pt x="2200329" y="563885"/>
                </a:lnTo>
                <a:lnTo>
                  <a:pt x="2199678" y="557378"/>
                </a:lnTo>
                <a:lnTo>
                  <a:pt x="2199287" y="550741"/>
                </a:lnTo>
                <a:lnTo>
                  <a:pt x="2198897" y="544234"/>
                </a:lnTo>
                <a:lnTo>
                  <a:pt x="2198637" y="537597"/>
                </a:lnTo>
                <a:lnTo>
                  <a:pt x="2198376" y="530960"/>
                </a:lnTo>
                <a:lnTo>
                  <a:pt x="2198246" y="524193"/>
                </a:lnTo>
                <a:lnTo>
                  <a:pt x="2198246" y="517556"/>
                </a:lnTo>
                <a:lnTo>
                  <a:pt x="2198246" y="510919"/>
                </a:lnTo>
                <a:lnTo>
                  <a:pt x="2198376" y="504152"/>
                </a:lnTo>
                <a:lnTo>
                  <a:pt x="2198637" y="497515"/>
                </a:lnTo>
                <a:lnTo>
                  <a:pt x="2198897" y="490878"/>
                </a:lnTo>
                <a:lnTo>
                  <a:pt x="2199287" y="484371"/>
                </a:lnTo>
                <a:lnTo>
                  <a:pt x="2199678" y="477734"/>
                </a:lnTo>
                <a:lnTo>
                  <a:pt x="2200329" y="471227"/>
                </a:lnTo>
                <a:lnTo>
                  <a:pt x="2200849" y="464590"/>
                </a:lnTo>
                <a:lnTo>
                  <a:pt x="2201630" y="458083"/>
                </a:lnTo>
                <a:lnTo>
                  <a:pt x="2202411" y="451706"/>
                </a:lnTo>
                <a:lnTo>
                  <a:pt x="2203192" y="445200"/>
                </a:lnTo>
                <a:lnTo>
                  <a:pt x="2204233" y="438693"/>
                </a:lnTo>
                <a:lnTo>
                  <a:pt x="2205144" y="432316"/>
                </a:lnTo>
                <a:lnTo>
                  <a:pt x="2206316" y="425939"/>
                </a:lnTo>
                <a:lnTo>
                  <a:pt x="2207487" y="419562"/>
                </a:lnTo>
                <a:lnTo>
                  <a:pt x="2208789" y="413316"/>
                </a:lnTo>
                <a:lnTo>
                  <a:pt x="2210090" y="406939"/>
                </a:lnTo>
                <a:lnTo>
                  <a:pt x="2211522" y="400693"/>
                </a:lnTo>
                <a:lnTo>
                  <a:pt x="2212953" y="394446"/>
                </a:lnTo>
                <a:lnTo>
                  <a:pt x="2214515" y="388199"/>
                </a:lnTo>
                <a:lnTo>
                  <a:pt x="2216207" y="382083"/>
                </a:lnTo>
                <a:lnTo>
                  <a:pt x="2217899" y="375836"/>
                </a:lnTo>
                <a:lnTo>
                  <a:pt x="2219591" y="369720"/>
                </a:lnTo>
                <a:lnTo>
                  <a:pt x="2221544" y="363734"/>
                </a:lnTo>
                <a:lnTo>
                  <a:pt x="2223366" y="357617"/>
                </a:lnTo>
                <a:lnTo>
                  <a:pt x="2225448" y="351631"/>
                </a:lnTo>
                <a:lnTo>
                  <a:pt x="2227531" y="345645"/>
                </a:lnTo>
                <a:lnTo>
                  <a:pt x="2229613" y="339658"/>
                </a:lnTo>
                <a:lnTo>
                  <a:pt x="2234169" y="327816"/>
                </a:lnTo>
                <a:lnTo>
                  <a:pt x="2238854" y="316103"/>
                </a:lnTo>
                <a:lnTo>
                  <a:pt x="2243930" y="304651"/>
                </a:lnTo>
                <a:lnTo>
                  <a:pt x="2249266" y="293199"/>
                </a:lnTo>
                <a:lnTo>
                  <a:pt x="2254863" y="282007"/>
                </a:lnTo>
                <a:lnTo>
                  <a:pt x="2260720" y="270946"/>
                </a:lnTo>
                <a:lnTo>
                  <a:pt x="2266837" y="260014"/>
                </a:lnTo>
                <a:lnTo>
                  <a:pt x="2273084" y="249213"/>
                </a:lnTo>
                <a:lnTo>
                  <a:pt x="2279722" y="238672"/>
                </a:lnTo>
                <a:lnTo>
                  <a:pt x="2286620" y="228261"/>
                </a:lnTo>
                <a:lnTo>
                  <a:pt x="2293649" y="217980"/>
                </a:lnTo>
                <a:lnTo>
                  <a:pt x="2301068" y="207829"/>
                </a:lnTo>
                <a:lnTo>
                  <a:pt x="2308616" y="197939"/>
                </a:lnTo>
                <a:lnTo>
                  <a:pt x="2316426" y="188309"/>
                </a:lnTo>
                <a:lnTo>
                  <a:pt x="2324365" y="178809"/>
                </a:lnTo>
                <a:lnTo>
                  <a:pt x="2332695" y="169439"/>
                </a:lnTo>
                <a:lnTo>
                  <a:pt x="2341155" y="160459"/>
                </a:lnTo>
                <a:lnTo>
                  <a:pt x="2349745" y="151480"/>
                </a:lnTo>
                <a:lnTo>
                  <a:pt x="2358726" y="142891"/>
                </a:lnTo>
                <a:lnTo>
                  <a:pt x="2367706" y="134432"/>
                </a:lnTo>
                <a:lnTo>
                  <a:pt x="2377077" y="126103"/>
                </a:lnTo>
                <a:lnTo>
                  <a:pt x="2386578" y="118165"/>
                </a:lnTo>
                <a:lnTo>
                  <a:pt x="2396210" y="110356"/>
                </a:lnTo>
                <a:lnTo>
                  <a:pt x="2406102" y="102808"/>
                </a:lnTo>
                <a:lnTo>
                  <a:pt x="2416123" y="95391"/>
                </a:lnTo>
                <a:lnTo>
                  <a:pt x="2426405" y="88363"/>
                </a:lnTo>
                <a:lnTo>
                  <a:pt x="2436818" y="81466"/>
                </a:lnTo>
                <a:lnTo>
                  <a:pt x="2447360" y="74829"/>
                </a:lnTo>
                <a:lnTo>
                  <a:pt x="2458163" y="68582"/>
                </a:lnTo>
                <a:lnTo>
                  <a:pt x="2469096" y="62466"/>
                </a:lnTo>
                <a:lnTo>
                  <a:pt x="2480159" y="56610"/>
                </a:lnTo>
                <a:lnTo>
                  <a:pt x="2491352" y="51014"/>
                </a:lnTo>
                <a:lnTo>
                  <a:pt x="2502806" y="45678"/>
                </a:lnTo>
                <a:lnTo>
                  <a:pt x="2514259" y="40603"/>
                </a:lnTo>
                <a:lnTo>
                  <a:pt x="2525973" y="35918"/>
                </a:lnTo>
                <a:lnTo>
                  <a:pt x="2537817" y="31363"/>
                </a:lnTo>
                <a:lnTo>
                  <a:pt x="2543804" y="29281"/>
                </a:lnTo>
                <a:lnTo>
                  <a:pt x="2549791" y="27199"/>
                </a:lnTo>
                <a:lnTo>
                  <a:pt x="2555778" y="25116"/>
                </a:lnTo>
                <a:lnTo>
                  <a:pt x="2561895" y="23164"/>
                </a:lnTo>
                <a:lnTo>
                  <a:pt x="2567883" y="21342"/>
                </a:lnTo>
                <a:lnTo>
                  <a:pt x="2574000" y="19651"/>
                </a:lnTo>
                <a:lnTo>
                  <a:pt x="2580247" y="17829"/>
                </a:lnTo>
                <a:lnTo>
                  <a:pt x="2586364" y="16267"/>
                </a:lnTo>
                <a:lnTo>
                  <a:pt x="2592612" y="14705"/>
                </a:lnTo>
                <a:lnTo>
                  <a:pt x="2598859" y="13274"/>
                </a:lnTo>
                <a:lnTo>
                  <a:pt x="2605106" y="11842"/>
                </a:lnTo>
                <a:lnTo>
                  <a:pt x="2611484" y="10411"/>
                </a:lnTo>
                <a:lnTo>
                  <a:pt x="2617731" y="9240"/>
                </a:lnTo>
                <a:lnTo>
                  <a:pt x="2624109" y="8068"/>
                </a:lnTo>
                <a:lnTo>
                  <a:pt x="2630486" y="6897"/>
                </a:lnTo>
                <a:lnTo>
                  <a:pt x="2636864" y="5986"/>
                </a:lnTo>
                <a:lnTo>
                  <a:pt x="2643372" y="4945"/>
                </a:lnTo>
                <a:lnTo>
                  <a:pt x="2649879" y="4164"/>
                </a:lnTo>
                <a:lnTo>
                  <a:pt x="2656257" y="3383"/>
                </a:lnTo>
                <a:lnTo>
                  <a:pt x="2662765" y="2603"/>
                </a:lnTo>
                <a:lnTo>
                  <a:pt x="2669402" y="1952"/>
                </a:lnTo>
                <a:lnTo>
                  <a:pt x="2675910" y="1431"/>
                </a:lnTo>
                <a:lnTo>
                  <a:pt x="2682548" y="1041"/>
                </a:lnTo>
                <a:lnTo>
                  <a:pt x="2689056" y="651"/>
                </a:lnTo>
                <a:lnTo>
                  <a:pt x="2695693" y="390"/>
                </a:lnTo>
                <a:lnTo>
                  <a:pt x="2702331" y="130"/>
                </a:lnTo>
                <a:lnTo>
                  <a:pt x="27090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101575" tIns="50785" rIns="101575" bIns="50785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507335">
              <a:defRPr/>
            </a:pPr>
            <a:endParaRPr lang="zh-CN" altLang="en-US" sz="67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Rectangle 56">
            <a:extLst>
              <a:ext uri="{FF2B5EF4-FFF2-40B4-BE49-F238E27FC236}">
                <a16:creationId xmlns="" xmlns:a16="http://schemas.microsoft.com/office/drawing/2014/main" id="{B678CE10-6226-4A9F-A06D-6F38A3987F38}"/>
              </a:ext>
            </a:extLst>
          </p:cNvPr>
          <p:cNvSpPr/>
          <p:nvPr/>
        </p:nvSpPr>
        <p:spPr bwMode="auto">
          <a:xfrm>
            <a:off x="3570425" y="3126338"/>
            <a:ext cx="889132" cy="656564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algn="ctr" defTabSz="507335"/>
            <a:r>
              <a:rPr lang="en-US" altLang="zh-CN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CPS</a:t>
            </a:r>
          </a:p>
          <a:p>
            <a:pPr algn="ctr" defTabSz="507335"/>
            <a:r>
              <a:rPr lang="zh-CN" altLang="en-US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易起推</a:t>
            </a:r>
            <a:endParaRPr lang="en-US" altLang="zh-CN" dirty="0">
              <a:solidFill>
                <a:prstClr val="white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9" name="KSO_Shape">
            <a:extLst>
              <a:ext uri="{FF2B5EF4-FFF2-40B4-BE49-F238E27FC236}">
                <a16:creationId xmlns="" xmlns:a16="http://schemas.microsoft.com/office/drawing/2014/main" id="{C6382084-1DFE-4A3F-B813-7538910CEBAE}"/>
              </a:ext>
            </a:extLst>
          </p:cNvPr>
          <p:cNvSpPr>
            <a:spLocks/>
          </p:cNvSpPr>
          <p:nvPr/>
        </p:nvSpPr>
        <p:spPr bwMode="auto">
          <a:xfrm>
            <a:off x="5552818" y="2517352"/>
            <a:ext cx="612022" cy="447782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101575" tIns="50785" rIns="101575" bIns="50785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507335">
              <a:defRPr/>
            </a:pPr>
            <a:endParaRPr lang="zh-CN" altLang="en-US" sz="31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Rectangle 56">
            <a:extLst>
              <a:ext uri="{FF2B5EF4-FFF2-40B4-BE49-F238E27FC236}">
                <a16:creationId xmlns="" xmlns:a16="http://schemas.microsoft.com/office/drawing/2014/main" id="{9454E79C-0DB0-4571-9091-21BC94B141B8}"/>
              </a:ext>
            </a:extLst>
          </p:cNvPr>
          <p:cNvSpPr/>
          <p:nvPr/>
        </p:nvSpPr>
        <p:spPr bwMode="auto">
          <a:xfrm>
            <a:off x="5053399" y="3115785"/>
            <a:ext cx="1662503" cy="666839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algn="ctr" defTabSz="507335"/>
            <a:r>
              <a:rPr lang="en-US" altLang="zh-CN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DSP</a:t>
            </a:r>
          </a:p>
          <a:p>
            <a:pPr algn="ctr" defTabSz="507335"/>
            <a:r>
              <a:rPr lang="zh-CN" altLang="en-US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赢卖通</a:t>
            </a:r>
            <a:endParaRPr lang="en-US" altLang="zh-CN" dirty="0">
              <a:solidFill>
                <a:prstClr val="white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1" name="KSO_Shape">
            <a:extLst>
              <a:ext uri="{FF2B5EF4-FFF2-40B4-BE49-F238E27FC236}">
                <a16:creationId xmlns="" xmlns:a16="http://schemas.microsoft.com/office/drawing/2014/main" id="{02B2AA92-260D-4DA6-8100-D614BCBE7E72}"/>
              </a:ext>
            </a:extLst>
          </p:cNvPr>
          <p:cNvSpPr>
            <a:spLocks/>
          </p:cNvSpPr>
          <p:nvPr/>
        </p:nvSpPr>
        <p:spPr bwMode="auto">
          <a:xfrm>
            <a:off x="7160237" y="2516202"/>
            <a:ext cx="712748" cy="508079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101575" tIns="50785" rIns="101575" bIns="50785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507335">
              <a:defRPr/>
            </a:pPr>
            <a:endParaRPr lang="zh-CN" altLang="en-US" sz="31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Rectangle 56">
            <a:extLst>
              <a:ext uri="{FF2B5EF4-FFF2-40B4-BE49-F238E27FC236}">
                <a16:creationId xmlns="" xmlns:a16="http://schemas.microsoft.com/office/drawing/2014/main" id="{6CE8C716-2653-4B5C-B15D-26F7BAE11350}"/>
              </a:ext>
            </a:extLst>
          </p:cNvPr>
          <p:cNvSpPr/>
          <p:nvPr/>
        </p:nvSpPr>
        <p:spPr bwMode="auto">
          <a:xfrm>
            <a:off x="6549991" y="3126375"/>
            <a:ext cx="2011629" cy="666839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algn="ctr" defTabSz="507335"/>
            <a:r>
              <a:rPr lang="zh-CN" altLang="en-US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搜索</a:t>
            </a:r>
            <a:endParaRPr lang="en-US" altLang="zh-CN" dirty="0">
              <a:solidFill>
                <a:prstClr val="white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 algn="ctr" defTabSz="507335"/>
            <a:r>
              <a:rPr lang="zh-CN" altLang="en-US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易准搜</a:t>
            </a:r>
            <a:endParaRPr lang="en-US" altLang="zh-CN" dirty="0">
              <a:solidFill>
                <a:prstClr val="white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3" name="Rectangle 56">
            <a:extLst>
              <a:ext uri="{FF2B5EF4-FFF2-40B4-BE49-F238E27FC236}">
                <a16:creationId xmlns="" xmlns:a16="http://schemas.microsoft.com/office/drawing/2014/main" id="{D69F27E4-4807-4B04-96FA-11988EF75DDA}"/>
              </a:ext>
            </a:extLst>
          </p:cNvPr>
          <p:cNvSpPr/>
          <p:nvPr/>
        </p:nvSpPr>
        <p:spPr bwMode="auto">
          <a:xfrm>
            <a:off x="8187821" y="3126375"/>
            <a:ext cx="2011629" cy="666839"/>
          </a:xfrm>
          <a:prstGeom prst="rect">
            <a:avLst/>
          </a:prstGeom>
        </p:spPr>
        <p:txBody>
          <a:bodyPr wrap="square" lIns="101575" tIns="50785" rIns="101575" bIns="50785">
            <a:spAutoFit/>
          </a:bodyPr>
          <a:lstStyle/>
          <a:p>
            <a:pPr algn="ctr" defTabSz="507335"/>
            <a:r>
              <a:rPr lang="zh-CN" altLang="en-US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头部</a:t>
            </a:r>
            <a:r>
              <a:rPr lang="zh-CN" altLang="en-US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流量</a:t>
            </a:r>
            <a:endParaRPr lang="en-US" altLang="zh-CN" dirty="0">
              <a:solidFill>
                <a:prstClr val="white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 algn="ctr" defTabSz="507335"/>
            <a:r>
              <a:rPr lang="zh-CN" altLang="en-US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苏宁</a:t>
            </a:r>
            <a:r>
              <a:rPr lang="zh-CN" altLang="en-US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</a:rPr>
              <a:t>直投</a:t>
            </a:r>
            <a:endParaRPr lang="en-US" altLang="zh-CN" dirty="0">
              <a:solidFill>
                <a:prstClr val="white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4" name="KSO_Shape">
            <a:extLst>
              <a:ext uri="{FF2B5EF4-FFF2-40B4-BE49-F238E27FC236}">
                <a16:creationId xmlns="" xmlns:a16="http://schemas.microsoft.com/office/drawing/2014/main" id="{86BA96B7-082D-4070-92FC-9295CC09BF1D}"/>
              </a:ext>
            </a:extLst>
          </p:cNvPr>
          <p:cNvSpPr>
            <a:spLocks/>
          </p:cNvSpPr>
          <p:nvPr/>
        </p:nvSpPr>
        <p:spPr bwMode="auto">
          <a:xfrm>
            <a:off x="8800109" y="2527939"/>
            <a:ext cx="680380" cy="512193"/>
          </a:xfrm>
          <a:custGeom>
            <a:avLst/>
            <a:gdLst>
              <a:gd name="T0" fmla="*/ 692650 w 6012877"/>
              <a:gd name="T1" fmla="*/ 420743 h 5216432"/>
              <a:gd name="T2" fmla="*/ 1065273 w 6012877"/>
              <a:gd name="T3" fmla="*/ 539107 h 5216432"/>
              <a:gd name="T4" fmla="*/ 1080847 w 6012877"/>
              <a:gd name="T5" fmla="*/ 566245 h 5216432"/>
              <a:gd name="T6" fmla="*/ 1062966 w 6012877"/>
              <a:gd name="T7" fmla="*/ 591650 h 5216432"/>
              <a:gd name="T8" fmla="*/ 973559 w 6012877"/>
              <a:gd name="T9" fmla="*/ 629758 h 5216432"/>
              <a:gd name="T10" fmla="*/ 1076232 w 6012877"/>
              <a:gd name="T11" fmla="*/ 776414 h 5216432"/>
              <a:gd name="T12" fmla="*/ 1064696 w 6012877"/>
              <a:gd name="T13" fmla="*/ 826647 h 5216432"/>
              <a:gd name="T14" fmla="*/ 1015667 w 6012877"/>
              <a:gd name="T15" fmla="*/ 838195 h 5216432"/>
              <a:gd name="T16" fmla="*/ 868579 w 6012877"/>
              <a:gd name="T17" fmla="*/ 734265 h 5216432"/>
              <a:gd name="T18" fmla="*/ 831086 w 6012877"/>
              <a:gd name="T19" fmla="*/ 823760 h 5216432"/>
              <a:gd name="T20" fmla="*/ 805706 w 6012877"/>
              <a:gd name="T21" fmla="*/ 841082 h 5216432"/>
              <a:gd name="T22" fmla="*/ 804552 w 6012877"/>
              <a:gd name="T23" fmla="*/ 841082 h 5216432"/>
              <a:gd name="T24" fmla="*/ 779172 w 6012877"/>
              <a:gd name="T25" fmla="*/ 825492 h 5216432"/>
              <a:gd name="T26" fmla="*/ 660348 w 6012877"/>
              <a:gd name="T27" fmla="*/ 452499 h 5216432"/>
              <a:gd name="T28" fmla="*/ 669000 w 6012877"/>
              <a:gd name="T29" fmla="*/ 428826 h 5216432"/>
              <a:gd name="T30" fmla="*/ 692650 w 6012877"/>
              <a:gd name="T31" fmla="*/ 420743 h 5216432"/>
              <a:gd name="T32" fmla="*/ 900775 w 6012877"/>
              <a:gd name="T33" fmla="*/ 232614 h 5216432"/>
              <a:gd name="T34" fmla="*/ 420400 w 6012877"/>
              <a:gd name="T35" fmla="*/ 262629 h 5216432"/>
              <a:gd name="T36" fmla="*/ 420400 w 6012877"/>
              <a:gd name="T37" fmla="*/ 1081686 h 5216432"/>
              <a:gd name="T38" fmla="*/ 1380573 w 6012877"/>
              <a:gd name="T39" fmla="*/ 1081686 h 5216432"/>
              <a:gd name="T40" fmla="*/ 1380573 w 6012877"/>
              <a:gd name="T41" fmla="*/ 262629 h 5216432"/>
              <a:gd name="T42" fmla="*/ 900775 w 6012877"/>
              <a:gd name="T43" fmla="*/ 232614 h 5216432"/>
              <a:gd name="T44" fmla="*/ 900775 w 6012877"/>
              <a:gd name="T45" fmla="*/ 0 h 5216432"/>
              <a:gd name="T46" fmla="*/ 1519554 w 6012877"/>
              <a:gd name="T47" fmla="*/ 47331 h 5216432"/>
              <a:gd name="T48" fmla="*/ 1621049 w 6012877"/>
              <a:gd name="T49" fmla="*/ 163350 h 5216432"/>
              <a:gd name="T50" fmla="*/ 1621049 w 6012877"/>
              <a:gd name="T51" fmla="*/ 1133635 h 5216432"/>
              <a:gd name="T52" fmla="*/ 1800397 w 6012877"/>
              <a:gd name="T53" fmla="*/ 1342584 h 5216432"/>
              <a:gd name="T54" fmla="*/ 900199 w 6012877"/>
              <a:gd name="T55" fmla="*/ 1561922 h 5216432"/>
              <a:gd name="T56" fmla="*/ 0 w 6012877"/>
              <a:gd name="T57" fmla="*/ 1342584 h 5216432"/>
              <a:gd name="T58" fmla="*/ 179924 w 6012877"/>
              <a:gd name="T59" fmla="*/ 1133635 h 5216432"/>
              <a:gd name="T60" fmla="*/ 179924 w 6012877"/>
              <a:gd name="T61" fmla="*/ 163350 h 5216432"/>
              <a:gd name="T62" fmla="*/ 280843 w 6012877"/>
              <a:gd name="T63" fmla="*/ 47331 h 5216432"/>
              <a:gd name="T64" fmla="*/ 900775 w 6012877"/>
              <a:gd name="T65" fmla="*/ 0 h 521643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012877" h="5216432">
                <a:moveTo>
                  <a:pt x="2313277" y="1405177"/>
                </a:moveTo>
                <a:cubicBezTo>
                  <a:pt x="2908542" y="1472668"/>
                  <a:pt x="3530776" y="1786987"/>
                  <a:pt x="3557746" y="1800485"/>
                </a:cubicBezTo>
                <a:cubicBezTo>
                  <a:pt x="3590496" y="1817840"/>
                  <a:pt x="3609760" y="1852550"/>
                  <a:pt x="3609760" y="1891117"/>
                </a:cubicBezTo>
                <a:cubicBezTo>
                  <a:pt x="3607833" y="1927755"/>
                  <a:pt x="3584716" y="1960537"/>
                  <a:pt x="3550041" y="1975964"/>
                </a:cubicBezTo>
                <a:cubicBezTo>
                  <a:pt x="3550041" y="1975964"/>
                  <a:pt x="3550041" y="1975964"/>
                  <a:pt x="3251445" y="2103234"/>
                </a:cubicBezTo>
                <a:cubicBezTo>
                  <a:pt x="3422897" y="2328849"/>
                  <a:pt x="3578937" y="2552536"/>
                  <a:pt x="3594348" y="2593031"/>
                </a:cubicBezTo>
                <a:cubicBezTo>
                  <a:pt x="3625171" y="2662451"/>
                  <a:pt x="3607833" y="2708731"/>
                  <a:pt x="3555820" y="2760796"/>
                </a:cubicBezTo>
                <a:cubicBezTo>
                  <a:pt x="3505733" y="2810933"/>
                  <a:pt x="3467205" y="2820574"/>
                  <a:pt x="3392074" y="2799363"/>
                </a:cubicBezTo>
                <a:cubicBezTo>
                  <a:pt x="3341987" y="2785864"/>
                  <a:pt x="3124301" y="2631597"/>
                  <a:pt x="2900836" y="2452262"/>
                </a:cubicBezTo>
                <a:cubicBezTo>
                  <a:pt x="2900836" y="2452262"/>
                  <a:pt x="2900836" y="2452262"/>
                  <a:pt x="2775619" y="2751154"/>
                </a:cubicBezTo>
                <a:cubicBezTo>
                  <a:pt x="2762134" y="2785864"/>
                  <a:pt x="2729385" y="2809004"/>
                  <a:pt x="2690856" y="2809004"/>
                </a:cubicBezTo>
                <a:cubicBezTo>
                  <a:pt x="2688930" y="2809004"/>
                  <a:pt x="2688930" y="2809004"/>
                  <a:pt x="2687003" y="2809004"/>
                </a:cubicBezTo>
                <a:cubicBezTo>
                  <a:pt x="2650401" y="2809004"/>
                  <a:pt x="2617652" y="2789721"/>
                  <a:pt x="2602241" y="2756939"/>
                </a:cubicBezTo>
                <a:cubicBezTo>
                  <a:pt x="2588756" y="2729942"/>
                  <a:pt x="2263190" y="2087807"/>
                  <a:pt x="2205398" y="1511235"/>
                </a:cubicBezTo>
                <a:cubicBezTo>
                  <a:pt x="2203471" y="1482310"/>
                  <a:pt x="2213103" y="1453385"/>
                  <a:pt x="2234294" y="1432173"/>
                </a:cubicBezTo>
                <a:cubicBezTo>
                  <a:pt x="2255485" y="1412890"/>
                  <a:pt x="2286307" y="1401320"/>
                  <a:pt x="2313277" y="1405177"/>
                </a:cubicBezTo>
                <a:close/>
                <a:moveTo>
                  <a:pt x="3008365" y="776874"/>
                </a:moveTo>
                <a:cubicBezTo>
                  <a:pt x="2357387" y="776874"/>
                  <a:pt x="1804634" y="834706"/>
                  <a:pt x="1404032" y="877116"/>
                </a:cubicBezTo>
                <a:cubicBezTo>
                  <a:pt x="1404032" y="877116"/>
                  <a:pt x="1404032" y="877116"/>
                  <a:pt x="1404032" y="3612562"/>
                </a:cubicBezTo>
                <a:cubicBezTo>
                  <a:pt x="1404032" y="3612562"/>
                  <a:pt x="1404032" y="3612562"/>
                  <a:pt x="4610771" y="3612562"/>
                </a:cubicBezTo>
                <a:lnTo>
                  <a:pt x="4610771" y="877116"/>
                </a:lnTo>
                <a:cubicBezTo>
                  <a:pt x="4210170" y="834706"/>
                  <a:pt x="3657416" y="776874"/>
                  <a:pt x="3008365" y="776874"/>
                </a:cubicBezTo>
                <a:close/>
                <a:moveTo>
                  <a:pt x="3008365" y="0"/>
                </a:moveTo>
                <a:cubicBezTo>
                  <a:pt x="4108093" y="0"/>
                  <a:pt x="5036411" y="150363"/>
                  <a:pt x="5074930" y="158074"/>
                </a:cubicBezTo>
                <a:cubicBezTo>
                  <a:pt x="5269453" y="188917"/>
                  <a:pt x="5413901" y="348919"/>
                  <a:pt x="5413901" y="545547"/>
                </a:cubicBezTo>
                <a:cubicBezTo>
                  <a:pt x="5413901" y="545547"/>
                  <a:pt x="5413901" y="545547"/>
                  <a:pt x="5413901" y="3786058"/>
                </a:cubicBezTo>
                <a:cubicBezTo>
                  <a:pt x="5814502" y="3936421"/>
                  <a:pt x="6012877" y="4104133"/>
                  <a:pt x="6012877" y="4483896"/>
                </a:cubicBezTo>
                <a:cubicBezTo>
                  <a:pt x="6012877" y="5204866"/>
                  <a:pt x="5340714" y="5216432"/>
                  <a:pt x="3006439" y="5216432"/>
                </a:cubicBezTo>
                <a:cubicBezTo>
                  <a:pt x="674089" y="5216432"/>
                  <a:pt x="0" y="5204866"/>
                  <a:pt x="0" y="4483896"/>
                </a:cubicBezTo>
                <a:cubicBezTo>
                  <a:pt x="0" y="4106061"/>
                  <a:pt x="200301" y="3936421"/>
                  <a:pt x="600902" y="3786058"/>
                </a:cubicBezTo>
                <a:cubicBezTo>
                  <a:pt x="600902" y="3786058"/>
                  <a:pt x="600902" y="3786058"/>
                  <a:pt x="600902" y="545547"/>
                </a:cubicBezTo>
                <a:cubicBezTo>
                  <a:pt x="600902" y="348919"/>
                  <a:pt x="745350" y="188917"/>
                  <a:pt x="937947" y="158074"/>
                </a:cubicBezTo>
                <a:cubicBezTo>
                  <a:pt x="978393" y="150363"/>
                  <a:pt x="1908636" y="0"/>
                  <a:pt x="30083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101575" tIns="50785" rIns="101575" bIns="5078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507335"/>
            <a:endParaRPr lang="zh-CN" altLang="en-US" sz="67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箭头: 下 23">
            <a:extLst>
              <a:ext uri="{FF2B5EF4-FFF2-40B4-BE49-F238E27FC236}">
                <a16:creationId xmlns="" xmlns:a16="http://schemas.microsoft.com/office/drawing/2014/main" id="{E97542BC-985F-4EE5-8CEB-799A8BF36F3B}"/>
              </a:ext>
            </a:extLst>
          </p:cNvPr>
          <p:cNvSpPr/>
          <p:nvPr/>
        </p:nvSpPr>
        <p:spPr>
          <a:xfrm flipV="1">
            <a:off x="1207609" y="4438531"/>
            <a:ext cx="7788073" cy="1059269"/>
          </a:xfrm>
          <a:prstGeom prst="downArrow">
            <a:avLst>
              <a:gd name="adj1" fmla="val 52899"/>
              <a:gd name="adj2" fmla="val 50000"/>
            </a:avLst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75" tIns="50785" rIns="101575" bIns="50785" rtlCol="0" anchor="ctr"/>
          <a:lstStyle/>
          <a:p>
            <a:pPr algn="ctr" defTabSz="507335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文本框 24">
            <a:extLst>
              <a:ext uri="{FF2B5EF4-FFF2-40B4-BE49-F238E27FC236}">
                <a16:creationId xmlns="" xmlns:a16="http://schemas.microsoft.com/office/drawing/2014/main" id="{FC67068A-75BF-4C7D-B798-7F620793BD06}"/>
              </a:ext>
            </a:extLst>
          </p:cNvPr>
          <p:cNvSpPr txBox="1"/>
          <p:nvPr/>
        </p:nvSpPr>
        <p:spPr>
          <a:xfrm>
            <a:off x="3777561" y="4573361"/>
            <a:ext cx="2631377" cy="518089"/>
          </a:xfrm>
          <a:prstGeom prst="rect">
            <a:avLst/>
          </a:prstGeom>
          <a:noFill/>
        </p:spPr>
        <p:txBody>
          <a:bodyPr wrap="square" lIns="101575" tIns="50785" rIns="101575" bIns="50785" rtlCol="0">
            <a:spAutoFit/>
          </a:bodyPr>
          <a:lstStyle/>
          <a:p>
            <a:pPr algn="ctr" defTabSz="507335"/>
            <a:r>
              <a:rPr lang="zh-CN" altLang="en-US" sz="2700" dirty="0">
                <a:solidFill>
                  <a:srgbClr val="FFC000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</a:rPr>
              <a:t>灯塔</a:t>
            </a:r>
            <a:r>
              <a:rPr lang="en-US" altLang="zh-CN" sz="2700" dirty="0">
                <a:solidFill>
                  <a:srgbClr val="FFC000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</a:rPr>
              <a:t>DMP,</a:t>
            </a:r>
            <a:r>
              <a:rPr lang="zh-CN" altLang="en-US" sz="2700" dirty="0">
                <a:solidFill>
                  <a:srgbClr val="FFC000"/>
                </a:solidFill>
                <a:latin typeface="方正粗雅宋_GBK" panose="02000000000000000000" pitchFamily="2" charset="-122"/>
                <a:ea typeface="方正粗雅宋_GBK" panose="02000000000000000000" pitchFamily="2" charset="-122"/>
              </a:rPr>
              <a:t>数智</a:t>
            </a:r>
          </a:p>
        </p:txBody>
      </p:sp>
      <p:sp>
        <p:nvSpPr>
          <p:cNvPr id="27" name="文本框 25">
            <a:extLst>
              <a:ext uri="{FF2B5EF4-FFF2-40B4-BE49-F238E27FC236}">
                <a16:creationId xmlns="" xmlns:a16="http://schemas.microsoft.com/office/drawing/2014/main" id="{E499E9AF-1F13-40F1-B2BA-55EF6082838E}"/>
              </a:ext>
            </a:extLst>
          </p:cNvPr>
          <p:cNvSpPr txBox="1"/>
          <p:nvPr/>
        </p:nvSpPr>
        <p:spPr>
          <a:xfrm>
            <a:off x="3650182" y="5039282"/>
            <a:ext cx="2886082" cy="444567"/>
          </a:xfrm>
          <a:prstGeom prst="rect">
            <a:avLst/>
          </a:prstGeom>
          <a:noFill/>
        </p:spPr>
        <p:txBody>
          <a:bodyPr wrap="square" lIns="101575" tIns="50785" rIns="101575" bIns="50785" rtlCol="0">
            <a:spAutoFit/>
          </a:bodyPr>
          <a:lstStyle/>
          <a:p>
            <a:pPr algn="dist" defTabSz="507335"/>
            <a:r>
              <a:rPr lang="en-US" altLang="zh-CN" sz="2200" dirty="0">
                <a:solidFill>
                  <a:srgbClr val="FFC000"/>
                </a:solidFill>
                <a:latin typeface="Stencil" panose="040409050D0802020404" pitchFamily="82" charset="0"/>
              </a:rPr>
              <a:t>BIG DATA</a:t>
            </a:r>
            <a:endParaRPr lang="zh-CN" altLang="en-US" sz="2200" dirty="0">
              <a:solidFill>
                <a:srgbClr val="FFC000"/>
              </a:solidFill>
              <a:latin typeface="Stencil" panose="040409050D0802020404" pitchFamily="82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BE44A841-FFD3-47A7-A16E-094E41E59FD4}"/>
              </a:ext>
            </a:extLst>
          </p:cNvPr>
          <p:cNvCxnSpPr/>
          <p:nvPr/>
        </p:nvCxnSpPr>
        <p:spPr>
          <a:xfrm>
            <a:off x="3682001" y="5059991"/>
            <a:ext cx="2900337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3">
            <a:extLst>
              <a:ext uri="{FF2B5EF4-FFF2-40B4-BE49-F238E27FC236}">
                <a16:creationId xmlns:a16="http://schemas.microsoft.com/office/drawing/2014/main" xmlns="" id="{B42656C0-C06D-41EF-9E44-5AC6881F424E}"/>
              </a:ext>
            </a:extLst>
          </p:cNvPr>
          <p:cNvSpPr txBox="1">
            <a:spLocks/>
          </p:cNvSpPr>
          <p:nvPr/>
        </p:nvSpPr>
        <p:spPr>
          <a:xfrm>
            <a:off x="479562" y="1657366"/>
            <a:ext cx="9200887" cy="581336"/>
          </a:xfrm>
          <a:prstGeom prst="rect">
            <a:avLst/>
          </a:prstGeom>
        </p:spPr>
        <p:txBody>
          <a:bodyPr vert="horz" wrap="square" lIns="101545" tIns="50775" rIns="101545" bIns="50775" rtlCol="0" anchor="t">
            <a:sp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100" dirty="0">
                <a:solidFill>
                  <a:prstClr val="white"/>
                </a:solidFill>
                <a:cs typeface="Montserrat" panose="02000505000000020004"/>
                <a:sym typeface="Montserrat" panose="02000505000000020004"/>
              </a:rPr>
              <a:t>苏宁易购丰富产品及精准数据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9110" y="163670"/>
            <a:ext cx="4130793" cy="1407526"/>
            <a:chOff x="4355976" y="2259240"/>
            <a:chExt cx="3308720" cy="1127415"/>
          </a:xfrm>
        </p:grpSpPr>
        <p:sp>
          <p:nvSpPr>
            <p:cNvPr id="31" name="object 20"/>
            <p:cNvSpPr txBox="1"/>
            <p:nvPr/>
          </p:nvSpPr>
          <p:spPr>
            <a:xfrm>
              <a:off x="4812912" y="2558469"/>
              <a:ext cx="2595438" cy="450222"/>
            </a:xfrm>
            <a:prstGeom prst="rect">
              <a:avLst/>
            </a:prstGeom>
          </p:spPr>
          <p:txBody>
            <a:bodyPr vert="horz" wrap="square" lIns="0" tIns="13302" rIns="0" bIns="0" rtlCol="0">
              <a:spAutoFit/>
            </a:bodyPr>
            <a:lstStyle/>
            <a:p>
              <a:pPr marL="14074" algn="ctr" defTabSz="1011720">
                <a:spcBef>
                  <a:spcPts val="117"/>
                </a:spcBef>
              </a:pPr>
              <a:r>
                <a:rPr lang="zh-CN" altLang="en-US" sz="36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Microsoft YaHei"/>
                </a:rPr>
                <a:t>精准人群挖掘</a:t>
              </a:r>
              <a:endParaRPr lang="en-US" altLang="zh-CN" sz="36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Microsoft YaHei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55976" y="2259240"/>
              <a:ext cx="3308720" cy="1127415"/>
              <a:chOff x="4355976" y="2259240"/>
              <a:chExt cx="3308720" cy="1127415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4788024" y="2584580"/>
                <a:ext cx="1836204" cy="689931"/>
                <a:chOff x="4788024" y="2584580"/>
                <a:chExt cx="1836204" cy="689931"/>
              </a:xfrm>
            </p:grpSpPr>
            <p:cxnSp>
              <p:nvCxnSpPr>
                <p:cNvPr id="40" name="直接连接符 39"/>
                <p:cNvCxnSpPr/>
                <p:nvPr/>
              </p:nvCxnSpPr>
              <p:spPr>
                <a:xfrm>
                  <a:off x="4788024" y="2584580"/>
                  <a:ext cx="0" cy="670923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>
                  <a:off x="4788025" y="3274511"/>
                  <a:ext cx="1836203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 rot="10800000">
                <a:off x="5868144" y="2345006"/>
                <a:ext cx="1512168" cy="405723"/>
                <a:chOff x="4788024" y="2910948"/>
                <a:chExt cx="1512168" cy="405723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 rot="10800000" flipV="1">
                  <a:off x="4800674" y="2910948"/>
                  <a:ext cx="1" cy="40572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>
                  <a:off x="4788024" y="3316671"/>
                  <a:ext cx="151216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矩形 34"/>
              <p:cNvSpPr/>
              <p:nvPr/>
            </p:nvSpPr>
            <p:spPr>
              <a:xfrm>
                <a:off x="6457625" y="3183491"/>
                <a:ext cx="936104" cy="14401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4669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object 20"/>
              <p:cNvSpPr txBox="1"/>
              <p:nvPr/>
            </p:nvSpPr>
            <p:spPr>
              <a:xfrm>
                <a:off x="4355976" y="2259240"/>
                <a:ext cx="782911" cy="666368"/>
              </a:xfrm>
              <a:prstGeom prst="rect">
                <a:avLst/>
              </a:prstGeom>
            </p:spPr>
            <p:txBody>
              <a:bodyPr vert="horz" wrap="square" lIns="0" tIns="13302" rIns="0" bIns="0" rtlCol="0">
                <a:spAutoFit/>
              </a:bodyPr>
              <a:lstStyle/>
              <a:p>
                <a:pPr marL="14074" algn="ctr" defTabSz="1011720">
                  <a:spcBef>
                    <a:spcPts val="117"/>
                  </a:spcBef>
                </a:pPr>
                <a:r>
                  <a:rPr lang="zh-CN" altLang="en-US" sz="53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Microsoft YaHei"/>
                  </a:rPr>
                  <a:t>“</a:t>
                </a:r>
                <a:endParaRPr sz="53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Microsoft YaHei"/>
                </a:endParaRPr>
              </a:p>
            </p:txBody>
          </p:sp>
          <p:sp>
            <p:nvSpPr>
              <p:cNvPr id="37" name="object 20"/>
              <p:cNvSpPr txBox="1"/>
              <p:nvPr/>
            </p:nvSpPr>
            <p:spPr>
              <a:xfrm>
                <a:off x="6881785" y="2720287"/>
                <a:ext cx="782911" cy="666368"/>
              </a:xfrm>
              <a:prstGeom prst="rect">
                <a:avLst/>
              </a:prstGeom>
            </p:spPr>
            <p:txBody>
              <a:bodyPr vert="horz" wrap="square" lIns="0" tIns="13302" rIns="0" bIns="0" rtlCol="0">
                <a:spAutoFit/>
              </a:bodyPr>
              <a:lstStyle/>
              <a:p>
                <a:pPr marL="14074" algn="ctr" defTabSz="1011720">
                  <a:spcBef>
                    <a:spcPts val="117"/>
                  </a:spcBef>
                </a:pPr>
                <a:r>
                  <a:rPr lang="zh-CN" altLang="en-US" sz="53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Microsoft YaHei"/>
                  </a:rPr>
                  <a:t>“</a:t>
                </a:r>
                <a:endParaRPr sz="53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Microsoft YaHe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065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1618" y="1241742"/>
            <a:ext cx="10076798" cy="4363602"/>
            <a:chOff x="161618" y="1241742"/>
            <a:chExt cx="10076798" cy="4363602"/>
          </a:xfrm>
        </p:grpSpPr>
        <p:sp>
          <p:nvSpPr>
            <p:cNvPr id="5" name="椭圆 4"/>
            <p:cNvSpPr/>
            <p:nvPr/>
          </p:nvSpPr>
          <p:spPr>
            <a:xfrm>
              <a:off x="5864836" y="2009916"/>
              <a:ext cx="1487406" cy="1468392"/>
            </a:xfrm>
            <a:prstGeom prst="ellipse">
              <a:avLst/>
            </a:prstGeom>
            <a:solidFill>
              <a:srgbClr val="DB02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93" tIns="38099" rIns="76193" bIns="38099" rtlCol="0" anchor="ctr"/>
            <a:lstStyle/>
            <a:p>
              <a:pPr algn="ctr" defTabSz="761555"/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033488" y="2081737"/>
              <a:ext cx="1487406" cy="1468392"/>
            </a:xfrm>
            <a:prstGeom prst="ellipse">
              <a:avLst/>
            </a:prstGeom>
            <a:solidFill>
              <a:srgbClr val="DB02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93" tIns="38099" rIns="76193" bIns="38099" rtlCol="0" anchor="ctr"/>
            <a:lstStyle/>
            <a:p>
              <a:pPr algn="ctr" defTabSz="761555"/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61618" y="1251958"/>
              <a:ext cx="1878048" cy="3752259"/>
              <a:chOff x="2953062" y="1464598"/>
              <a:chExt cx="2203138" cy="4401775"/>
            </a:xfrm>
          </p:grpSpPr>
          <p:sp>
            <p:nvSpPr>
              <p:cNvPr id="25" name="object 9"/>
              <p:cNvSpPr/>
              <p:nvPr/>
            </p:nvSpPr>
            <p:spPr>
              <a:xfrm>
                <a:off x="2953062" y="1464598"/>
                <a:ext cx="2203138" cy="440177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1012309"/>
                <a:endParaRPr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3131840" y="2007860"/>
                <a:ext cx="1833034" cy="3135640"/>
                <a:chOff x="834438" y="1575734"/>
                <a:chExt cx="1493271" cy="2389493"/>
              </a:xfrm>
            </p:grpSpPr>
            <p:pic>
              <p:nvPicPr>
                <p:cNvPr id="27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04"/>
                <a:stretch/>
              </p:blipFill>
              <p:spPr bwMode="auto">
                <a:xfrm>
                  <a:off x="834438" y="1575734"/>
                  <a:ext cx="1493271" cy="238949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8" name="矩形 27"/>
                <p:cNvSpPr/>
                <p:nvPr/>
              </p:nvSpPr>
              <p:spPr>
                <a:xfrm>
                  <a:off x="834438" y="3087902"/>
                  <a:ext cx="1493271" cy="45461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49" tIns="34277" rIns="68549" bIns="34277" spcCol="0" rtlCol="0" anchor="ctr"/>
                <a:lstStyle/>
                <a:p>
                  <a:pPr algn="ctr" defTabSz="757772"/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8360368" y="1241742"/>
              <a:ext cx="1878048" cy="3752259"/>
              <a:chOff x="6516216" y="1150759"/>
              <a:chExt cx="1690243" cy="3377033"/>
            </a:xfrm>
          </p:grpSpPr>
          <p:sp>
            <p:nvSpPr>
              <p:cNvPr id="23" name="object 9"/>
              <p:cNvSpPr/>
              <p:nvPr/>
            </p:nvSpPr>
            <p:spPr>
              <a:xfrm>
                <a:off x="6516216" y="1150759"/>
                <a:ext cx="1690243" cy="337703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1012309"/>
                <a:endParaRPr>
                  <a:solidFill>
                    <a:prstClr val="black"/>
                  </a:solidFill>
                </a:endParaRPr>
              </a:p>
            </p:txBody>
          </p:sp>
          <p:pic>
            <p:nvPicPr>
              <p:cNvPr id="24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64"/>
              <a:stretch>
                <a:fillRect/>
              </a:stretch>
            </p:blipFill>
            <p:spPr bwMode="auto">
              <a:xfrm>
                <a:off x="6666770" y="1528239"/>
                <a:ext cx="1389134" cy="25556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ysClr val="windowText" lastClr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7E6E6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9" name="椭圆 8"/>
            <p:cNvSpPr/>
            <p:nvPr/>
          </p:nvSpPr>
          <p:spPr>
            <a:xfrm>
              <a:off x="4553366" y="3334753"/>
              <a:ext cx="1487406" cy="1468392"/>
            </a:xfrm>
            <a:prstGeom prst="ellipse">
              <a:avLst/>
            </a:prstGeom>
            <a:solidFill>
              <a:srgbClr val="DB02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93" tIns="38099" rIns="76193" bIns="38099" rtlCol="0" anchor="ctr"/>
            <a:lstStyle/>
            <a:p>
              <a:pPr algn="ctr" defTabSz="761555"/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0" name="文本框 50"/>
            <p:cNvSpPr txBox="1"/>
            <p:nvPr/>
          </p:nvSpPr>
          <p:spPr>
            <a:xfrm>
              <a:off x="4703417" y="3808308"/>
              <a:ext cx="1256686" cy="630940"/>
            </a:xfrm>
            <a:prstGeom prst="rect">
              <a:avLst/>
            </a:prstGeom>
            <a:noFill/>
          </p:spPr>
          <p:txBody>
            <a:bodyPr wrap="square" lIns="76193" tIns="38099" rIns="76193" bIns="38099" rtlCol="0">
              <a:spAutoFit/>
            </a:bodyPr>
            <a:lstStyle/>
            <a:p>
              <a:pPr algn="ctr" defTabSz="761555"/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人群定向投放</a:t>
              </a:r>
            </a:p>
          </p:txBody>
        </p:sp>
        <p:sp>
          <p:nvSpPr>
            <p:cNvPr id="11" name="文本框 70"/>
            <p:cNvSpPr txBox="1"/>
            <p:nvPr/>
          </p:nvSpPr>
          <p:spPr>
            <a:xfrm>
              <a:off x="6040767" y="2530514"/>
              <a:ext cx="1248860" cy="630940"/>
            </a:xfrm>
            <a:prstGeom prst="rect">
              <a:avLst/>
            </a:prstGeom>
            <a:noFill/>
          </p:spPr>
          <p:txBody>
            <a:bodyPr wrap="square" lIns="76193" tIns="38099" rIns="76193" bIns="38099" rtlCol="0">
              <a:spAutoFit/>
            </a:bodyPr>
            <a:lstStyle/>
            <a:p>
              <a:pPr algn="ctr" defTabSz="761555"/>
              <a:r>
                <a:rPr lang="zh-CN" altLang="en-US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易购站内核心位置</a:t>
              </a:r>
              <a:endParaRPr lang="zh-CN" altLang="en-US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文本框 73"/>
            <p:cNvSpPr txBox="1"/>
            <p:nvPr/>
          </p:nvSpPr>
          <p:spPr>
            <a:xfrm>
              <a:off x="2613938" y="1657368"/>
              <a:ext cx="1025907" cy="495860"/>
            </a:xfrm>
            <a:prstGeom prst="rect">
              <a:avLst/>
            </a:prstGeom>
            <a:noFill/>
          </p:spPr>
          <p:txBody>
            <a:bodyPr wrap="none" lIns="76193" tIns="38099" rIns="76193" bIns="38099" rtlCol="0">
              <a:spAutoFit/>
            </a:bodyPr>
            <a:lstStyle/>
            <a:p>
              <a:pPr algn="r" defTabSz="761555"/>
              <a:r>
                <a:rPr lang="zh-CN" altLang="en-US" sz="1300" u="sng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关键词搜索</a:t>
              </a:r>
              <a:endParaRPr lang="en-US" altLang="zh-CN" sz="1300" u="sng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r" defTabSz="761555"/>
              <a:r>
                <a:rPr lang="zh-CN" altLang="en-US" sz="1300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承接用户</a:t>
              </a:r>
            </a:p>
          </p:txBody>
        </p:sp>
        <p:sp>
          <p:nvSpPr>
            <p:cNvPr id="13" name="文本框 75"/>
            <p:cNvSpPr txBox="1"/>
            <p:nvPr/>
          </p:nvSpPr>
          <p:spPr>
            <a:xfrm>
              <a:off x="1946422" y="3605179"/>
              <a:ext cx="2174134" cy="701044"/>
            </a:xfrm>
            <a:prstGeom prst="rect">
              <a:avLst/>
            </a:prstGeom>
            <a:noFill/>
          </p:spPr>
          <p:txBody>
            <a:bodyPr wrap="square" lIns="76193" tIns="38099" rIns="76193" bIns="38099" rtlCol="0">
              <a:spAutoFit/>
            </a:bodyPr>
            <a:lstStyle/>
            <a:p>
              <a:pPr algn="r" defTabSz="761555"/>
              <a:r>
                <a:rPr lang="zh-CN" altLang="en-US" sz="1300" u="sng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原生广告，自然转化</a:t>
              </a:r>
            </a:p>
            <a:p>
              <a:pPr algn="r" defTabSz="761555"/>
              <a:r>
                <a:rPr lang="zh-CN" altLang="en-US" sz="1300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贴切符合营销情景，适应用户喜好</a:t>
              </a:r>
            </a:p>
          </p:txBody>
        </p:sp>
        <p:sp>
          <p:nvSpPr>
            <p:cNvPr id="14" name="文本框 77"/>
            <p:cNvSpPr txBox="1"/>
            <p:nvPr/>
          </p:nvSpPr>
          <p:spPr>
            <a:xfrm>
              <a:off x="5261214" y="4794644"/>
              <a:ext cx="1988064" cy="701044"/>
            </a:xfrm>
            <a:prstGeom prst="rect">
              <a:avLst/>
            </a:prstGeom>
            <a:noFill/>
          </p:spPr>
          <p:txBody>
            <a:bodyPr wrap="square" lIns="76193" tIns="38099" rIns="76193" bIns="38099" rtlCol="0">
              <a:spAutoFit/>
            </a:bodyPr>
            <a:lstStyle/>
            <a:p>
              <a:pPr algn="ctr" defTabSz="761555"/>
              <a:r>
                <a:rPr lang="zh-CN" altLang="en-US" sz="1300" u="sng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精准人群，转化明显</a:t>
              </a:r>
              <a:endParaRPr lang="en-US" altLang="zh-CN" sz="1300" u="sng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 defTabSz="761555"/>
              <a:r>
                <a:rPr lang="zh-CN" altLang="en-US" sz="1300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围绕站内人群进行广告营销</a:t>
              </a:r>
            </a:p>
          </p:txBody>
        </p:sp>
        <p:sp>
          <p:nvSpPr>
            <p:cNvPr id="15" name="文本框 80"/>
            <p:cNvSpPr txBox="1"/>
            <p:nvPr/>
          </p:nvSpPr>
          <p:spPr>
            <a:xfrm>
              <a:off x="7134698" y="3117867"/>
              <a:ext cx="1196893" cy="495860"/>
            </a:xfrm>
            <a:prstGeom prst="rect">
              <a:avLst/>
            </a:prstGeom>
            <a:noFill/>
          </p:spPr>
          <p:txBody>
            <a:bodyPr wrap="none" lIns="76193" tIns="38099" rIns="76193" bIns="38099" rtlCol="0">
              <a:spAutoFit/>
            </a:bodyPr>
            <a:lstStyle/>
            <a:p>
              <a:pPr algn="r" defTabSz="761555"/>
              <a:r>
                <a:rPr lang="zh-CN" altLang="en-US" sz="1300" u="sng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线上顶配曝光</a:t>
              </a:r>
              <a:endParaRPr lang="en-US" altLang="zh-CN" sz="1300" u="sng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r" defTabSz="761555"/>
              <a:r>
                <a:rPr lang="zh-CN" altLang="en-US" sz="1300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踏准营销高峰</a:t>
              </a:r>
            </a:p>
          </p:txBody>
        </p:sp>
        <p:sp>
          <p:nvSpPr>
            <p:cNvPr id="17" name="文本框 70"/>
            <p:cNvSpPr txBox="1"/>
            <p:nvPr/>
          </p:nvSpPr>
          <p:spPr>
            <a:xfrm>
              <a:off x="3033487" y="2530514"/>
              <a:ext cx="1310203" cy="630940"/>
            </a:xfrm>
            <a:prstGeom prst="rect">
              <a:avLst/>
            </a:prstGeom>
            <a:noFill/>
          </p:spPr>
          <p:txBody>
            <a:bodyPr wrap="square" lIns="76193" tIns="38099" rIns="76193" bIns="38099" rtlCol="0">
              <a:spAutoFit/>
            </a:bodyPr>
            <a:lstStyle/>
            <a:p>
              <a:pPr algn="ctr" defTabSz="761555"/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承接</a:t>
              </a:r>
              <a:r>
                <a:rPr lang="zh-CN" altLang="en-US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用户</a:t>
              </a:r>
              <a:endParaRPr lang="en-US" altLang="zh-CN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761555"/>
              <a:r>
                <a:rPr lang="zh-CN" altLang="en-US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成交</a:t>
              </a:r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收口</a:t>
              </a:r>
            </a:p>
          </p:txBody>
        </p:sp>
        <p:sp>
          <p:nvSpPr>
            <p:cNvPr id="18" name="文本框 77"/>
            <p:cNvSpPr txBox="1"/>
            <p:nvPr/>
          </p:nvSpPr>
          <p:spPr>
            <a:xfrm>
              <a:off x="3499501" y="4814120"/>
              <a:ext cx="1880841" cy="495860"/>
            </a:xfrm>
            <a:prstGeom prst="rect">
              <a:avLst/>
            </a:prstGeom>
            <a:noFill/>
          </p:spPr>
          <p:txBody>
            <a:bodyPr wrap="none" lIns="76193" tIns="38099" rIns="76193" bIns="38099" rtlCol="0">
              <a:spAutoFit/>
            </a:bodyPr>
            <a:lstStyle/>
            <a:p>
              <a:pPr algn="ctr" defTabSz="761555"/>
              <a:r>
                <a:rPr lang="zh-CN" altLang="en-US" sz="1300" u="sng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人群定向投放</a:t>
              </a:r>
              <a:endParaRPr lang="en-US" altLang="zh-CN" sz="1300" u="sng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 defTabSz="761555"/>
              <a:r>
                <a:rPr lang="zh-CN" altLang="en-US" sz="1300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深度挖掘品牌意向人群</a:t>
              </a:r>
            </a:p>
          </p:txBody>
        </p:sp>
        <p:cxnSp>
          <p:nvCxnSpPr>
            <p:cNvPr id="19" name="直接箭头连接符 18"/>
            <p:cNvCxnSpPr>
              <a:stCxn id="5" idx="6"/>
            </p:cNvCxnSpPr>
            <p:nvPr/>
          </p:nvCxnSpPr>
          <p:spPr>
            <a:xfrm>
              <a:off x="7352238" y="2744109"/>
              <a:ext cx="778893" cy="0"/>
            </a:xfrm>
            <a:prstGeom prst="straightConnector1">
              <a:avLst/>
            </a:prstGeom>
            <a:ln w="44450">
              <a:solidFill>
                <a:srgbClr val="FFC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>
              <a:off x="2199684" y="2803292"/>
              <a:ext cx="800090" cy="0"/>
            </a:xfrm>
            <a:prstGeom prst="straightConnector1">
              <a:avLst/>
            </a:prstGeom>
            <a:ln w="44450">
              <a:solidFill>
                <a:srgbClr val="FFC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bject 36"/>
            <p:cNvSpPr txBox="1"/>
            <p:nvPr/>
          </p:nvSpPr>
          <p:spPr>
            <a:xfrm>
              <a:off x="8767578" y="5057778"/>
              <a:ext cx="1063626" cy="547566"/>
            </a:xfrm>
            <a:prstGeom prst="rect">
              <a:avLst/>
            </a:prstGeom>
          </p:spPr>
          <p:txBody>
            <a:bodyPr vert="horz" wrap="square" lIns="0" tIns="59666" rIns="0" bIns="0" rtlCol="0">
              <a:spAutoFit/>
            </a:bodyPr>
            <a:lstStyle/>
            <a:p>
              <a:pPr algn="ctr" defTabSz="759458">
                <a:spcBef>
                  <a:spcPts val="471"/>
                </a:spcBef>
              </a:pPr>
              <a:r>
                <a:rPr lang="zh-CN" altLang="en-US" sz="1600" b="1" spc="29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DejaVu Sans"/>
                </a:rPr>
                <a:t>聚客宝</a:t>
              </a:r>
              <a:r>
                <a:rPr lang="en-US" altLang="zh-CN" sz="1600" b="1" spc="29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DejaVu Sans"/>
                </a:rPr>
                <a:t>CPM</a:t>
              </a:r>
            </a:p>
          </p:txBody>
        </p:sp>
        <p:sp>
          <p:nvSpPr>
            <p:cNvPr id="22" name="object 36"/>
            <p:cNvSpPr txBox="1"/>
            <p:nvPr/>
          </p:nvSpPr>
          <p:spPr>
            <a:xfrm>
              <a:off x="623663" y="5031925"/>
              <a:ext cx="775930" cy="547566"/>
            </a:xfrm>
            <a:prstGeom prst="rect">
              <a:avLst/>
            </a:prstGeom>
          </p:spPr>
          <p:txBody>
            <a:bodyPr vert="horz" wrap="square" lIns="0" tIns="59666" rIns="0" bIns="0" rtlCol="0">
              <a:spAutoFit/>
            </a:bodyPr>
            <a:lstStyle/>
            <a:p>
              <a:pPr algn="ctr" defTabSz="759458">
                <a:spcBef>
                  <a:spcPts val="471"/>
                </a:spcBef>
              </a:pPr>
              <a:r>
                <a:rPr lang="zh-CN" altLang="en-US" sz="1600" b="1" spc="29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DejaVu Sans"/>
                </a:rPr>
                <a:t>生意通</a:t>
              </a:r>
              <a:r>
                <a:rPr lang="en-US" altLang="zh-CN" sz="1600" b="1" spc="29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DejaVu Sans"/>
                </a:rPr>
                <a:t>CPC</a:t>
              </a: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7" r="7738"/>
          <a:stretch/>
        </p:blipFill>
        <p:spPr bwMode="auto">
          <a:xfrm>
            <a:off x="4142752" y="1828985"/>
            <a:ext cx="2004442" cy="1776196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标题 1"/>
          <p:cNvSpPr txBox="1">
            <a:spLocks/>
          </p:cNvSpPr>
          <p:nvPr/>
        </p:nvSpPr>
        <p:spPr>
          <a:xfrm>
            <a:off x="0" y="424015"/>
            <a:ext cx="10210756" cy="533407"/>
          </a:xfrm>
          <a:prstGeom prst="rect">
            <a:avLst/>
          </a:prstGeom>
        </p:spPr>
        <p:txBody>
          <a:bodyPr vert="horz" wrap="square" lIns="101525" tIns="50764" rIns="101525" bIns="50764" rtlCol="0" anchor="ctr">
            <a:sp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ysClr val="window" lastClr="FFFFFF"/>
                </a:solidFill>
              </a:rPr>
              <a:t>站内精准产品投放，深度覆盖站内</a:t>
            </a:r>
            <a:r>
              <a:rPr lang="zh-CN" altLang="en-US" dirty="0" smtClean="0">
                <a:solidFill>
                  <a:sysClr val="window" lastClr="FFFFFF"/>
                </a:solidFill>
              </a:rPr>
              <a:t>用户</a:t>
            </a:r>
            <a:endParaRPr lang="zh-CN" altLang="en-US" dirty="0">
              <a:solidFill>
                <a:sysClr val="window" lastClr="FFFFFF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142752" y="-10752"/>
            <a:ext cx="1575100" cy="478763"/>
            <a:chOff x="-1788791" y="1396801"/>
            <a:chExt cx="1034277" cy="309643"/>
          </a:xfrm>
        </p:grpSpPr>
        <p:sp>
          <p:nvSpPr>
            <p:cNvPr id="34" name="圆角矩形 33"/>
            <p:cNvSpPr/>
            <p:nvPr/>
          </p:nvSpPr>
          <p:spPr>
            <a:xfrm>
              <a:off x="-1788791" y="1398567"/>
              <a:ext cx="1034277" cy="279429"/>
            </a:xfrm>
            <a:prstGeom prst="roundRect">
              <a:avLst/>
            </a:prstGeom>
            <a:solidFill>
              <a:srgbClr val="DF0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-1788791" y="1396801"/>
              <a:ext cx="1027571" cy="309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100" dirty="0">
                  <a:solidFill>
                    <a:schemeClr val="bg1"/>
                  </a:solidFill>
                </a:rPr>
                <a:t>站内</a:t>
              </a:r>
              <a:endParaRPr lang="zh-CN" altLang="en-US" sz="2400" b="1" spc="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10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文本框 8"/>
          <p:cNvSpPr txBox="1"/>
          <p:nvPr/>
        </p:nvSpPr>
        <p:spPr>
          <a:xfrm>
            <a:off x="1158931" y="5415350"/>
            <a:ext cx="3336897" cy="364121"/>
          </a:xfrm>
          <a:prstGeom prst="rect">
            <a:avLst/>
          </a:prstGeom>
          <a:noFill/>
        </p:spPr>
        <p:txBody>
          <a:bodyPr wrap="square" lIns="101515" tIns="50755" rIns="101515" bIns="50755" rtlCol="0">
            <a:spAutoFit/>
          </a:bodyPr>
          <a:lstStyle/>
          <a:p>
            <a:pPr defTabSz="570753"/>
            <a:r>
              <a:rPr lang="zh-CN" altLang="en-US" sz="1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搜索</a:t>
            </a:r>
            <a:r>
              <a:rPr lang="zh-CN" altLang="en-US" sz="1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类广告位</a:t>
            </a:r>
            <a:r>
              <a:rPr lang="en-US" altLang="zh-CN" sz="1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推荐</a:t>
            </a:r>
            <a:r>
              <a:rPr lang="zh-CN" altLang="en-US" sz="1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类广告位</a:t>
            </a:r>
            <a:endParaRPr lang="zh-CN" altLang="en-US" sz="17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1" name="Freeform 13"/>
          <p:cNvSpPr>
            <a:spLocks noEditPoints="1" noChangeArrowheads="1"/>
          </p:cNvSpPr>
          <p:nvPr/>
        </p:nvSpPr>
        <p:spPr bwMode="auto">
          <a:xfrm>
            <a:off x="808811" y="5371492"/>
            <a:ext cx="362289" cy="309313"/>
          </a:xfrm>
          <a:custGeom>
            <a:avLst/>
            <a:gdLst>
              <a:gd name="T0" fmla="*/ 55 w 77"/>
              <a:gd name="T1" fmla="*/ 14 h 59"/>
              <a:gd name="T2" fmla="*/ 4 w 77"/>
              <a:gd name="T3" fmla="*/ 18 h 59"/>
              <a:gd name="T4" fmla="*/ 65 w 77"/>
              <a:gd name="T5" fmla="*/ 55 h 59"/>
              <a:gd name="T6" fmla="*/ 67 w 77"/>
              <a:gd name="T7" fmla="*/ 34 h 59"/>
              <a:gd name="T8" fmla="*/ 68 w 77"/>
              <a:gd name="T9" fmla="*/ 32 h 59"/>
              <a:gd name="T10" fmla="*/ 68 w 77"/>
              <a:gd name="T11" fmla="*/ 31 h 59"/>
              <a:gd name="T12" fmla="*/ 68 w 77"/>
              <a:gd name="T13" fmla="*/ 59 h 59"/>
              <a:gd name="T14" fmla="*/ 2 w 77"/>
              <a:gd name="T15" fmla="*/ 59 h 59"/>
              <a:gd name="T16" fmla="*/ 0 w 77"/>
              <a:gd name="T17" fmla="*/ 57 h 59"/>
              <a:gd name="T18" fmla="*/ 0 w 77"/>
              <a:gd name="T19" fmla="*/ 14 h 59"/>
              <a:gd name="T20" fmla="*/ 10 w 77"/>
              <a:gd name="T21" fmla="*/ 38 h 59"/>
              <a:gd name="T22" fmla="*/ 29 w 77"/>
              <a:gd name="T23" fmla="*/ 41 h 59"/>
              <a:gd name="T24" fmla="*/ 10 w 77"/>
              <a:gd name="T25" fmla="*/ 38 h 59"/>
              <a:gd name="T26" fmla="*/ 10 w 77"/>
              <a:gd name="T27" fmla="*/ 33 h 59"/>
              <a:gd name="T28" fmla="*/ 43 w 77"/>
              <a:gd name="T29" fmla="*/ 30 h 59"/>
              <a:gd name="T30" fmla="*/ 10 w 77"/>
              <a:gd name="T31" fmla="*/ 22 h 59"/>
              <a:gd name="T32" fmla="*/ 43 w 77"/>
              <a:gd name="T33" fmla="*/ 25 h 59"/>
              <a:gd name="T34" fmla="*/ 10 w 77"/>
              <a:gd name="T35" fmla="*/ 22 h 59"/>
              <a:gd name="T36" fmla="*/ 71 w 77"/>
              <a:gd name="T37" fmla="*/ 9 h 59"/>
              <a:gd name="T38" fmla="*/ 67 w 77"/>
              <a:gd name="T39" fmla="*/ 25 h 59"/>
              <a:gd name="T40" fmla="*/ 70 w 77"/>
              <a:gd name="T41" fmla="*/ 24 h 59"/>
              <a:gd name="T42" fmla="*/ 76 w 77"/>
              <a:gd name="T43" fmla="*/ 10 h 59"/>
              <a:gd name="T44" fmla="*/ 75 w 77"/>
              <a:gd name="T45" fmla="*/ 8 h 59"/>
              <a:gd name="T46" fmla="*/ 61 w 77"/>
              <a:gd name="T47" fmla="*/ 9 h 59"/>
              <a:gd name="T48" fmla="*/ 65 w 77"/>
              <a:gd name="T49" fmla="*/ 29 h 59"/>
              <a:gd name="T50" fmla="*/ 52 w 77"/>
              <a:gd name="T51" fmla="*/ 40 h 59"/>
              <a:gd name="T52" fmla="*/ 50 w 77"/>
              <a:gd name="T53" fmla="*/ 49 h 59"/>
              <a:gd name="T54" fmla="*/ 53 w 77"/>
              <a:gd name="T55" fmla="*/ 45 h 59"/>
              <a:gd name="T56" fmla="*/ 54 w 77"/>
              <a:gd name="T57" fmla="*/ 43 h 59"/>
              <a:gd name="T58" fmla="*/ 54 w 77"/>
              <a:gd name="T59" fmla="*/ 46 h 59"/>
              <a:gd name="T60" fmla="*/ 53 w 77"/>
              <a:gd name="T61" fmla="*/ 50 h 59"/>
              <a:gd name="T62" fmla="*/ 59 w 77"/>
              <a:gd name="T63" fmla="*/ 42 h 59"/>
              <a:gd name="T64" fmla="*/ 64 w 77"/>
              <a:gd name="T65" fmla="*/ 30 h 59"/>
              <a:gd name="T66" fmla="*/ 51 w 77"/>
              <a:gd name="T67" fmla="*/ 38 h 59"/>
              <a:gd name="T68" fmla="*/ 64 w 77"/>
              <a:gd name="T69" fmla="*/ 30 h 59"/>
              <a:gd name="T70" fmla="*/ 24 w 77"/>
              <a:gd name="T71" fmla="*/ 52 h 59"/>
              <a:gd name="T72" fmla="*/ 29 w 77"/>
              <a:gd name="T73" fmla="*/ 48 h 59"/>
              <a:gd name="T74" fmla="*/ 30 w 77"/>
              <a:gd name="T75" fmla="*/ 52 h 59"/>
              <a:gd name="T76" fmla="*/ 37 w 77"/>
              <a:gd name="T77" fmla="*/ 50 h 59"/>
              <a:gd name="T78" fmla="*/ 40 w 77"/>
              <a:gd name="T79" fmla="*/ 51 h 59"/>
              <a:gd name="T80" fmla="*/ 40 w 77"/>
              <a:gd name="T81" fmla="*/ 51 h 59"/>
              <a:gd name="T82" fmla="*/ 40 w 77"/>
              <a:gd name="T83" fmla="*/ 54 h 59"/>
              <a:gd name="T84" fmla="*/ 46 w 77"/>
              <a:gd name="T85" fmla="*/ 55 h 59"/>
              <a:gd name="T86" fmla="*/ 43 w 77"/>
              <a:gd name="T87" fmla="*/ 52 h 59"/>
              <a:gd name="T88" fmla="*/ 43 w 77"/>
              <a:gd name="T89" fmla="*/ 52 h 59"/>
              <a:gd name="T90" fmla="*/ 42 w 77"/>
              <a:gd name="T91" fmla="*/ 48 h 59"/>
              <a:gd name="T92" fmla="*/ 39 w 77"/>
              <a:gd name="T93" fmla="*/ 49 h 59"/>
              <a:gd name="T94" fmla="*/ 31 w 77"/>
              <a:gd name="T95" fmla="*/ 49 h 59"/>
              <a:gd name="T96" fmla="*/ 23 w 77"/>
              <a:gd name="T97" fmla="*/ 5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7" h="59">
                <a:moveTo>
                  <a:pt x="2" y="14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6"/>
                  <a:pt x="54" y="17"/>
                  <a:pt x="5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55"/>
                  <a:pt x="4" y="55"/>
                  <a:pt x="4" y="55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40"/>
                  <a:pt x="65" y="40"/>
                  <a:pt x="65" y="40"/>
                </a:cubicBezTo>
                <a:cubicBezTo>
                  <a:pt x="65" y="38"/>
                  <a:pt x="66" y="36"/>
                  <a:pt x="67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57"/>
                  <a:pt x="68" y="57"/>
                  <a:pt x="68" y="57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2" y="59"/>
                  <a:pt x="2" y="59"/>
                  <a:pt x="2" y="59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0" y="14"/>
                  <a:pt x="0" y="14"/>
                </a:cubicBezTo>
                <a:cubicBezTo>
                  <a:pt x="2" y="14"/>
                  <a:pt x="2" y="14"/>
                  <a:pt x="2" y="14"/>
                </a:cubicBezTo>
                <a:close/>
                <a:moveTo>
                  <a:pt x="10" y="38"/>
                </a:moveTo>
                <a:cubicBezTo>
                  <a:pt x="10" y="41"/>
                  <a:pt x="10" y="41"/>
                  <a:pt x="10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38"/>
                  <a:pt x="29" y="38"/>
                  <a:pt x="29" y="38"/>
                </a:cubicBezTo>
                <a:cubicBezTo>
                  <a:pt x="10" y="38"/>
                  <a:pt x="10" y="38"/>
                  <a:pt x="10" y="38"/>
                </a:cubicBezTo>
                <a:close/>
                <a:moveTo>
                  <a:pt x="10" y="30"/>
                </a:moveTo>
                <a:cubicBezTo>
                  <a:pt x="10" y="33"/>
                  <a:pt x="10" y="33"/>
                  <a:pt x="10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0"/>
                  <a:pt x="43" y="30"/>
                  <a:pt x="43" y="30"/>
                </a:cubicBezTo>
                <a:cubicBezTo>
                  <a:pt x="10" y="30"/>
                  <a:pt x="10" y="30"/>
                  <a:pt x="10" y="30"/>
                </a:cubicBezTo>
                <a:close/>
                <a:moveTo>
                  <a:pt x="10" y="22"/>
                </a:moveTo>
                <a:cubicBezTo>
                  <a:pt x="10" y="25"/>
                  <a:pt x="10" y="25"/>
                  <a:pt x="10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22"/>
                  <a:pt x="43" y="22"/>
                  <a:pt x="43" y="22"/>
                </a:cubicBezTo>
                <a:cubicBezTo>
                  <a:pt x="10" y="22"/>
                  <a:pt x="10" y="22"/>
                  <a:pt x="10" y="22"/>
                </a:cubicBezTo>
                <a:close/>
                <a:moveTo>
                  <a:pt x="70" y="12"/>
                </a:moveTo>
                <a:cubicBezTo>
                  <a:pt x="71" y="11"/>
                  <a:pt x="71" y="10"/>
                  <a:pt x="71" y="9"/>
                </a:cubicBezTo>
                <a:cubicBezTo>
                  <a:pt x="74" y="10"/>
                  <a:pt x="74" y="10"/>
                  <a:pt x="74" y="10"/>
                </a:cubicBezTo>
                <a:cubicBezTo>
                  <a:pt x="72" y="13"/>
                  <a:pt x="67" y="24"/>
                  <a:pt x="67" y="25"/>
                </a:cubicBezTo>
                <a:cubicBezTo>
                  <a:pt x="68" y="27"/>
                  <a:pt x="69" y="27"/>
                  <a:pt x="69" y="27"/>
                </a:cubicBez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69" y="24"/>
                  <a:pt x="69" y="24"/>
                </a:cubicBezTo>
                <a:cubicBezTo>
                  <a:pt x="69" y="24"/>
                  <a:pt x="76" y="10"/>
                  <a:pt x="76" y="10"/>
                </a:cubicBezTo>
                <a:cubicBezTo>
                  <a:pt x="77" y="9"/>
                  <a:pt x="77" y="9"/>
                  <a:pt x="77" y="9"/>
                </a:cubicBezTo>
                <a:cubicBezTo>
                  <a:pt x="75" y="8"/>
                  <a:pt x="75" y="8"/>
                  <a:pt x="75" y="8"/>
                </a:cubicBezTo>
                <a:cubicBezTo>
                  <a:pt x="71" y="7"/>
                  <a:pt x="71" y="7"/>
                  <a:pt x="71" y="7"/>
                </a:cubicBezTo>
                <a:cubicBezTo>
                  <a:pt x="71" y="0"/>
                  <a:pt x="65" y="0"/>
                  <a:pt x="61" y="9"/>
                </a:cubicBezTo>
                <a:cubicBezTo>
                  <a:pt x="59" y="15"/>
                  <a:pt x="57" y="20"/>
                  <a:pt x="55" y="25"/>
                </a:cubicBezTo>
                <a:cubicBezTo>
                  <a:pt x="65" y="29"/>
                  <a:pt x="65" y="29"/>
                  <a:pt x="65" y="29"/>
                </a:cubicBezTo>
                <a:cubicBezTo>
                  <a:pt x="67" y="23"/>
                  <a:pt x="69" y="18"/>
                  <a:pt x="70" y="12"/>
                </a:cubicBezTo>
                <a:close/>
                <a:moveTo>
                  <a:pt x="52" y="40"/>
                </a:moveTo>
                <a:cubicBezTo>
                  <a:pt x="49" y="42"/>
                  <a:pt x="49" y="42"/>
                  <a:pt x="49" y="42"/>
                </a:cubicBezTo>
                <a:cubicBezTo>
                  <a:pt x="50" y="49"/>
                  <a:pt x="50" y="49"/>
                  <a:pt x="50" y="49"/>
                </a:cubicBezTo>
                <a:cubicBezTo>
                  <a:pt x="51" y="49"/>
                  <a:pt x="51" y="49"/>
                  <a:pt x="51" y="49"/>
                </a:cubicBezTo>
                <a:cubicBezTo>
                  <a:pt x="53" y="45"/>
                  <a:pt x="53" y="45"/>
                  <a:pt x="53" y="45"/>
                </a:cubicBezTo>
                <a:cubicBezTo>
                  <a:pt x="52" y="45"/>
                  <a:pt x="52" y="44"/>
                  <a:pt x="52" y="44"/>
                </a:cubicBezTo>
                <a:cubicBezTo>
                  <a:pt x="53" y="43"/>
                  <a:pt x="54" y="42"/>
                  <a:pt x="54" y="43"/>
                </a:cubicBezTo>
                <a:cubicBezTo>
                  <a:pt x="55" y="43"/>
                  <a:pt x="55" y="44"/>
                  <a:pt x="55" y="45"/>
                </a:cubicBezTo>
                <a:cubicBezTo>
                  <a:pt x="55" y="45"/>
                  <a:pt x="54" y="46"/>
                  <a:pt x="54" y="46"/>
                </a:cubicBezTo>
                <a:cubicBezTo>
                  <a:pt x="52" y="50"/>
                  <a:pt x="52" y="50"/>
                  <a:pt x="52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8" y="46"/>
                  <a:pt x="58" y="46"/>
                  <a:pt x="58" y="46"/>
                </a:cubicBezTo>
                <a:cubicBezTo>
                  <a:pt x="59" y="42"/>
                  <a:pt x="59" y="42"/>
                  <a:pt x="59" y="42"/>
                </a:cubicBezTo>
                <a:cubicBezTo>
                  <a:pt x="52" y="40"/>
                  <a:pt x="52" y="40"/>
                  <a:pt x="52" y="40"/>
                </a:cubicBezTo>
                <a:close/>
                <a:moveTo>
                  <a:pt x="64" y="30"/>
                </a:moveTo>
                <a:cubicBezTo>
                  <a:pt x="55" y="27"/>
                  <a:pt x="55" y="27"/>
                  <a:pt x="55" y="27"/>
                </a:cubicBezTo>
                <a:cubicBezTo>
                  <a:pt x="54" y="31"/>
                  <a:pt x="53" y="34"/>
                  <a:pt x="51" y="38"/>
                </a:cubicBezTo>
                <a:cubicBezTo>
                  <a:pt x="54" y="39"/>
                  <a:pt x="57" y="40"/>
                  <a:pt x="59" y="41"/>
                </a:cubicBezTo>
                <a:cubicBezTo>
                  <a:pt x="61" y="38"/>
                  <a:pt x="63" y="34"/>
                  <a:pt x="64" y="30"/>
                </a:cubicBezTo>
                <a:close/>
                <a:moveTo>
                  <a:pt x="23" y="50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30" y="46"/>
                  <a:pt x="30" y="47"/>
                </a:cubicBezTo>
                <a:cubicBezTo>
                  <a:pt x="30" y="47"/>
                  <a:pt x="30" y="47"/>
                  <a:pt x="29" y="48"/>
                </a:cubicBezTo>
                <a:cubicBezTo>
                  <a:pt x="28" y="49"/>
                  <a:pt x="28" y="49"/>
                  <a:pt x="28" y="50"/>
                </a:cubicBezTo>
                <a:cubicBezTo>
                  <a:pt x="28" y="51"/>
                  <a:pt x="28" y="52"/>
                  <a:pt x="30" y="52"/>
                </a:cubicBezTo>
                <a:cubicBezTo>
                  <a:pt x="32" y="52"/>
                  <a:pt x="33" y="51"/>
                  <a:pt x="34" y="51"/>
                </a:cubicBezTo>
                <a:cubicBezTo>
                  <a:pt x="35" y="51"/>
                  <a:pt x="36" y="50"/>
                  <a:pt x="37" y="50"/>
                </a:cubicBezTo>
                <a:cubicBezTo>
                  <a:pt x="37" y="51"/>
                  <a:pt x="37" y="51"/>
                  <a:pt x="38" y="51"/>
                </a:cubicBezTo>
                <a:cubicBezTo>
                  <a:pt x="38" y="51"/>
                  <a:pt x="39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2"/>
                  <a:pt x="40" y="53"/>
                  <a:pt x="40" y="54"/>
                </a:cubicBezTo>
                <a:cubicBezTo>
                  <a:pt x="40" y="55"/>
                  <a:pt x="41" y="55"/>
                  <a:pt x="42" y="55"/>
                </a:cubicBezTo>
                <a:cubicBezTo>
                  <a:pt x="43" y="54"/>
                  <a:pt x="46" y="55"/>
                  <a:pt x="46" y="55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4" y="52"/>
                  <a:pt x="43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49"/>
                  <a:pt x="43" y="48"/>
                  <a:pt x="42" y="48"/>
                </a:cubicBezTo>
                <a:cubicBezTo>
                  <a:pt x="41" y="48"/>
                  <a:pt x="40" y="48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7" y="47"/>
                  <a:pt x="35" y="48"/>
                  <a:pt x="33" y="49"/>
                </a:cubicBezTo>
                <a:cubicBezTo>
                  <a:pt x="33" y="49"/>
                  <a:pt x="32" y="49"/>
                  <a:pt x="31" y="49"/>
                </a:cubicBezTo>
                <a:cubicBezTo>
                  <a:pt x="32" y="48"/>
                  <a:pt x="33" y="48"/>
                  <a:pt x="33" y="47"/>
                </a:cubicBezTo>
                <a:cubicBezTo>
                  <a:pt x="33" y="42"/>
                  <a:pt x="23" y="50"/>
                  <a:pt x="23" y="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101515" tIns="50755" rIns="101515" bIns="50755"/>
          <a:lstStyle/>
          <a:p>
            <a:pPr defTabSz="570753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4559020" y="1784076"/>
            <a:ext cx="5331908" cy="2519128"/>
          </a:xfrm>
          <a:prstGeom prst="rect">
            <a:avLst/>
          </a:prstGeom>
        </p:spPr>
        <p:txBody>
          <a:bodyPr wrap="square" lIns="101515" tIns="50755" rIns="101515" bIns="50755">
            <a:spAutoFit/>
          </a:bodyPr>
          <a:lstStyle/>
          <a:p>
            <a:pPr defTabSz="761708">
              <a:spcBef>
                <a:spcPts val="500"/>
              </a:spcBef>
              <a:buClr>
                <a:srgbClr val="C00000"/>
              </a:buClr>
            </a:pPr>
            <a:r>
              <a:rPr lang="zh-CN" altLang="en-US" sz="1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产品介绍：</a:t>
            </a:r>
          </a:p>
          <a:p>
            <a:pPr marL="380853" lvl="1" defTabSz="761708">
              <a:spcBef>
                <a:spcPts val="500"/>
              </a:spcBef>
              <a:buFont typeface="微软雅黑" panose="020B0503020204020204" charset="-122"/>
              <a:buChar char="-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苏宁站内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PC/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移动端商品及活动推广</a:t>
            </a:r>
          </a:p>
          <a:p>
            <a:pPr marL="380853" lvl="1" defTabSz="761708">
              <a:spcBef>
                <a:spcPts val="500"/>
              </a:spcBef>
              <a:buFont typeface="微软雅黑" panose="020B0503020204020204" charset="-122"/>
              <a:buChar char="-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引用苏宁灯塔（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DMP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）人群标签，关键词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人群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定向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61708">
              <a:spcBef>
                <a:spcPts val="500"/>
              </a:spcBef>
              <a:buClr>
                <a:srgbClr val="C00000"/>
              </a:buClr>
            </a:pPr>
            <a:endParaRPr lang="zh-CN" altLang="en-US" sz="13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61708">
              <a:spcBef>
                <a:spcPts val="500"/>
              </a:spcBef>
              <a:buClr>
                <a:srgbClr val="C00000"/>
              </a:buClr>
            </a:pPr>
            <a:r>
              <a:rPr lang="zh-CN" altLang="en-US" sz="1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优势：</a:t>
            </a:r>
          </a:p>
          <a:p>
            <a:pPr marL="380853" lvl="1" defTabSz="761708">
              <a:spcBef>
                <a:spcPts val="500"/>
              </a:spcBef>
              <a:buFont typeface="微软雅黑" panose="020B0503020204020204" charset="-122"/>
              <a:buChar char="-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计费模式：展示不收费，点击才计费</a:t>
            </a:r>
          </a:p>
          <a:p>
            <a:pPr marL="380853" lvl="1" defTabSz="761708">
              <a:spcBef>
                <a:spcPts val="500"/>
              </a:spcBef>
              <a:buFont typeface="微软雅黑" panose="020B0503020204020204" charset="-122"/>
              <a:buChar char="-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精准流量：苏宁易购站内搜索</a:t>
            </a:r>
          </a:p>
          <a:p>
            <a:pPr marL="380853" lvl="1" defTabSz="761708">
              <a:spcBef>
                <a:spcPts val="500"/>
              </a:spcBef>
              <a:buFont typeface="微软雅黑" panose="020B0503020204020204" charset="-122"/>
              <a:buChar char="-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优质的广告点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位：搜索位；类目位；推荐位；热卖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页</a:t>
            </a:r>
          </a:p>
          <a:p>
            <a:pPr marL="380853" lvl="1" defTabSz="761708">
              <a:spcBef>
                <a:spcPts val="500"/>
              </a:spcBef>
              <a:buFont typeface="微软雅黑" panose="020B0503020204020204" charset="-122"/>
              <a:buChar char="-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高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收益：投入产出比高，收益好</a:t>
            </a:r>
          </a:p>
        </p:txBody>
      </p:sp>
      <p:sp>
        <p:nvSpPr>
          <p:cNvPr id="166" name="标题 4">
            <a:extLst>
              <a:ext uri="{FF2B5EF4-FFF2-40B4-BE49-F238E27FC236}">
                <a16:creationId xmlns:a16="http://schemas.microsoft.com/office/drawing/2014/main" xmlns="" id="{3CDA1443-F55A-4593-8886-FCAB25821E28}"/>
              </a:ext>
            </a:extLst>
          </p:cNvPr>
          <p:cNvSpPr txBox="1">
            <a:spLocks/>
          </p:cNvSpPr>
          <p:nvPr/>
        </p:nvSpPr>
        <p:spPr>
          <a:xfrm>
            <a:off x="1280067" y="434456"/>
            <a:ext cx="2903124" cy="602908"/>
          </a:xfrm>
          <a:prstGeom prst="rect">
            <a:avLst/>
          </a:prstGeom>
        </p:spPr>
        <p:txBody>
          <a:bodyPr vert="horz" lIns="101385" tIns="50695" rIns="101385" bIns="50695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sz="2900">
                <a:solidFill>
                  <a:prstClr val="white"/>
                </a:solidFill>
              </a:rPr>
              <a:t>站内</a:t>
            </a:r>
            <a:r>
              <a:rPr lang="en-US" altLang="zh-CN" sz="2900">
                <a:solidFill>
                  <a:prstClr val="white"/>
                </a:solidFill>
              </a:rPr>
              <a:t>——</a:t>
            </a:r>
            <a:r>
              <a:rPr sz="2900">
                <a:solidFill>
                  <a:prstClr val="white"/>
                </a:solidFill>
              </a:rPr>
              <a:t>生意通</a:t>
            </a:r>
          </a:p>
        </p:txBody>
      </p:sp>
      <p:pic>
        <p:nvPicPr>
          <p:cNvPr id="167" name="图片 16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r="64429"/>
          <a:stretch/>
        </p:blipFill>
        <p:spPr>
          <a:xfrm>
            <a:off x="479173" y="298620"/>
            <a:ext cx="710839" cy="721726"/>
          </a:xfrm>
          <a:prstGeom prst="rect">
            <a:avLst/>
          </a:prstGeom>
        </p:spPr>
      </p:pic>
      <p:sp>
        <p:nvSpPr>
          <p:cNvPr id="168" name="Line 9">
            <a:extLst>
              <a:ext uri="{FF2B5EF4-FFF2-40B4-BE49-F238E27FC236}">
                <a16:creationId xmlns:a16="http://schemas.microsoft.com/office/drawing/2014/main" xmlns="" id="{C044D300-367E-4FF6-85D3-758E272BBF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6069" y="973851"/>
            <a:ext cx="7977388" cy="0"/>
          </a:xfrm>
          <a:prstGeom prst="line">
            <a:avLst/>
          </a:prstGeom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35110" tIns="67575" rIns="135110" bIns="67575" numCol="1" anchor="t" anchorCtr="0" compatLnSpc="1">
            <a:prstTxWarp prst="textNoShape">
              <a:avLst/>
            </a:prstTxWarp>
          </a:bodyPr>
          <a:lstStyle/>
          <a:p>
            <a:pPr defTabSz="759942">
              <a:lnSpc>
                <a:spcPct val="120000"/>
              </a:lnSpc>
            </a:pPr>
            <a:endParaRPr lang="zh-CN" altLang="en-US" sz="360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393108" y="1857812"/>
            <a:ext cx="3683333" cy="3438467"/>
            <a:chOff x="604579" y="1456359"/>
            <a:chExt cx="3352184" cy="3129333"/>
          </a:xfrm>
        </p:grpSpPr>
        <p:grpSp>
          <p:nvGrpSpPr>
            <p:cNvPr id="173" name="组合 172"/>
            <p:cNvGrpSpPr/>
            <p:nvPr/>
          </p:nvGrpSpPr>
          <p:grpSpPr>
            <a:xfrm>
              <a:off x="604579" y="1456359"/>
              <a:ext cx="3352184" cy="3129333"/>
              <a:chOff x="604579" y="1456359"/>
              <a:chExt cx="3390900" cy="3165475"/>
            </a:xfrm>
          </p:grpSpPr>
          <p:pic>
            <p:nvPicPr>
              <p:cNvPr id="171" name="图片 17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6229" y="1456359"/>
                <a:ext cx="1619250" cy="3165475"/>
              </a:xfrm>
              <a:prstGeom prst="rect">
                <a:avLst/>
              </a:prstGeom>
            </p:spPr>
          </p:pic>
          <p:pic>
            <p:nvPicPr>
              <p:cNvPr id="162" name="图片 16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579" y="1456359"/>
                <a:ext cx="1619250" cy="3165475"/>
              </a:xfrm>
              <a:prstGeom prst="rect">
                <a:avLst/>
              </a:prstGeom>
            </p:spPr>
          </p:pic>
        </p:grpSp>
        <p:pic>
          <p:nvPicPr>
            <p:cNvPr id="163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14" y="1833611"/>
              <a:ext cx="1449379" cy="24109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4" name="矩形 163"/>
            <p:cNvSpPr/>
            <p:nvPr/>
          </p:nvSpPr>
          <p:spPr>
            <a:xfrm>
              <a:off x="689514" y="3337843"/>
              <a:ext cx="1449379" cy="4412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552" tIns="50776" rIns="101552" bIns="50776" spcCol="0" rtlCol="0" anchor="ctr"/>
            <a:lstStyle/>
            <a:p>
              <a:pPr algn="ctr" defTabSz="761708"/>
              <a:endParaRPr lang="zh-CN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2452269" y="1779670"/>
              <a:ext cx="1418654" cy="2463191"/>
              <a:chOff x="-1511774" y="1604813"/>
              <a:chExt cx="2090064" cy="3628951"/>
            </a:xfrm>
          </p:grpSpPr>
          <p:pic>
            <p:nvPicPr>
              <p:cNvPr id="169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11774" y="1604813"/>
                <a:ext cx="2090064" cy="3628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0" name="矩形 169"/>
              <p:cNvSpPr/>
              <p:nvPr/>
            </p:nvSpPr>
            <p:spPr>
              <a:xfrm>
                <a:off x="-1457969" y="2772137"/>
                <a:ext cx="2034254" cy="1939437"/>
              </a:xfrm>
              <a:prstGeom prst="rect">
                <a:avLst/>
              </a:prstGeom>
              <a:solidFill>
                <a:srgbClr val="8ADBF8">
                  <a:alpha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096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175" name="矩形 174"/>
          <p:cNvSpPr/>
          <p:nvPr/>
        </p:nvSpPr>
        <p:spPr>
          <a:xfrm>
            <a:off x="2431628" y="3876465"/>
            <a:ext cx="1544601" cy="3543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20" rIns="91435" bIns="45720"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四级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页猜你喜欢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4368800" y="4288821"/>
            <a:ext cx="2321080" cy="342593"/>
            <a:chOff x="602875" y="1103446"/>
            <a:chExt cx="834876" cy="255121"/>
          </a:xfrm>
        </p:grpSpPr>
        <p:sp>
          <p:nvSpPr>
            <p:cNvPr id="200" name="圆角矩形 199"/>
            <p:cNvSpPr/>
            <p:nvPr/>
          </p:nvSpPr>
          <p:spPr>
            <a:xfrm>
              <a:off x="602875" y="1109936"/>
              <a:ext cx="828945" cy="248631"/>
            </a:xfrm>
            <a:prstGeom prst="roundRect">
              <a:avLst>
                <a:gd name="adj" fmla="val 50000"/>
              </a:avLst>
            </a:prstGeom>
            <a:solidFill>
              <a:srgbClr val="0F98D5"/>
            </a:solidFill>
            <a:ln>
              <a:noFill/>
            </a:ln>
            <a:effectLst>
              <a:outerShdw blurRad="1270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9942"/>
              <a:endParaRPr lang="zh-CN" altLang="en-US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1" name="文本框 19"/>
            <p:cNvSpPr txBox="1">
              <a:spLocks noChangeArrowheads="1"/>
            </p:cNvSpPr>
            <p:nvPr/>
          </p:nvSpPr>
          <p:spPr bwMode="auto">
            <a:xfrm>
              <a:off x="621762" y="1103446"/>
              <a:ext cx="815989" cy="25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10132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rPr>
                <a:t>投放案例</a:t>
              </a:r>
              <a:r>
                <a:rPr lang="en-US" altLang="zh-CN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rPr>
                <a:t>——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rPr>
                <a:t>三星冰洗</a:t>
              </a:r>
            </a:p>
          </p:txBody>
        </p:sp>
      </p:grpSp>
      <p:sp>
        <p:nvSpPr>
          <p:cNvPr id="202" name="矩形 201"/>
          <p:cNvSpPr/>
          <p:nvPr/>
        </p:nvSpPr>
        <p:spPr>
          <a:xfrm>
            <a:off x="6599841" y="4506918"/>
            <a:ext cx="1250266" cy="680310"/>
          </a:xfrm>
          <a:prstGeom prst="rect">
            <a:avLst/>
          </a:prstGeom>
        </p:spPr>
        <p:txBody>
          <a:bodyPr wrap="none" lIns="101385" tIns="50692" rIns="101385" bIns="50692">
            <a:spAutoFit/>
          </a:bodyPr>
          <a:lstStyle/>
          <a:p>
            <a:pPr algn="ctr" defTabSz="759651">
              <a:lnSpc>
                <a:spcPct val="13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9,120,000+</a:t>
            </a:r>
          </a:p>
          <a:p>
            <a:pPr algn="ctr" defTabSz="759651"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展现量</a:t>
            </a:r>
          </a:p>
        </p:txBody>
      </p:sp>
      <p:sp>
        <p:nvSpPr>
          <p:cNvPr id="203" name="矩形 202"/>
          <p:cNvSpPr/>
          <p:nvPr/>
        </p:nvSpPr>
        <p:spPr>
          <a:xfrm>
            <a:off x="7604312" y="4961396"/>
            <a:ext cx="2381273" cy="680310"/>
          </a:xfrm>
          <a:prstGeom prst="rect">
            <a:avLst/>
          </a:prstGeom>
        </p:spPr>
        <p:txBody>
          <a:bodyPr wrap="none" lIns="101385" tIns="50692" rIns="101385" bIns="50692">
            <a:spAutoFit/>
          </a:bodyPr>
          <a:lstStyle/>
          <a:p>
            <a:pPr algn="ctr" defTabSz="759651"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平均</a:t>
            </a:r>
            <a:r>
              <a:rPr lang="en-US" altLang="zh-CN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ROI</a:t>
            </a:r>
            <a:r>
              <a:rPr lang="en-US" altLang="zh-CN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42.2</a:t>
            </a:r>
          </a:p>
          <a:p>
            <a:pPr algn="ctr" defTabSz="759651"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单个关键词最高可达</a:t>
            </a:r>
            <a:r>
              <a:rPr lang="en-US" altLang="zh-CN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588.4</a:t>
            </a:r>
          </a:p>
        </p:txBody>
      </p:sp>
      <p:sp>
        <p:nvSpPr>
          <p:cNvPr id="204" name="矩形 203"/>
          <p:cNvSpPr/>
          <p:nvPr/>
        </p:nvSpPr>
        <p:spPr>
          <a:xfrm>
            <a:off x="4776642" y="4977966"/>
            <a:ext cx="1699107" cy="680310"/>
          </a:xfrm>
          <a:prstGeom prst="rect">
            <a:avLst/>
          </a:prstGeom>
        </p:spPr>
        <p:txBody>
          <a:bodyPr wrap="none" lIns="101385" tIns="50692" rIns="101385" bIns="50692">
            <a:spAutoFit/>
          </a:bodyPr>
          <a:lstStyle/>
          <a:p>
            <a:pPr algn="ctr" defTabSz="759651"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平均点击率</a:t>
            </a:r>
            <a:r>
              <a:rPr lang="en-US" altLang="zh-CN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0.53%</a:t>
            </a:r>
          </a:p>
          <a:p>
            <a:pPr algn="ctr" defTabSz="759651"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最高可达</a:t>
            </a:r>
            <a:r>
              <a:rPr lang="en-US" altLang="zh-CN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1.3%</a:t>
            </a:r>
          </a:p>
        </p:txBody>
      </p:sp>
      <p:sp>
        <p:nvSpPr>
          <p:cNvPr id="205" name="文本框 81"/>
          <p:cNvSpPr txBox="1"/>
          <p:nvPr/>
        </p:nvSpPr>
        <p:spPr>
          <a:xfrm>
            <a:off x="1553569" y="1172969"/>
            <a:ext cx="7029793" cy="379373"/>
          </a:xfrm>
          <a:prstGeom prst="rect">
            <a:avLst/>
          </a:prstGeom>
          <a:noFill/>
        </p:spPr>
        <p:txBody>
          <a:bodyPr wrap="square" lIns="101385" tIns="50692" rIns="101385" bIns="50692" rtlCol="0">
            <a:spAutoFit/>
          </a:bodyPr>
          <a:lstStyle/>
          <a:p>
            <a:pPr algn="ctr" defTabSz="759887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原生广告，自然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转化；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承接用户，成交收口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730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5211530"/>
  <p:tag name="MH_LIBRARY" val="GRAPHIC"/>
  <p:tag name="MH_ORDER" val="文本框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5211530"/>
  <p:tag name="MH_LIBRARY" val="GRAPHIC"/>
  <p:tag name="MH_ORDER" val="文本框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5211530"/>
  <p:tag name="MH_LIBRARY" val="GRAPHIC"/>
  <p:tag name="MH_ORDER" val="Rectangle 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5211530"/>
  <p:tag name="MH_LIBRARY" val="GRAPHIC"/>
  <p:tag name="MH_ORDER" val="文本框 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5211530"/>
  <p:tag name="MH_LIBRARY" val="GRAPHIC"/>
  <p:tag name="MH_ORDER" val="Rectangle 4"/>
</p:tagLst>
</file>

<file path=ppt/theme/theme1.xml><?xml version="1.0" encoding="utf-8"?>
<a:theme xmlns:a="http://schemas.openxmlformats.org/drawingml/2006/main" name="千图网拥有20W+精美PPT模板 更多PPT模板下载至：www.58pic.com/office/ppt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57000"/>
          </a:schemeClr>
        </a:solidFill>
        <a:ln>
          <a:noFill/>
        </a:ln>
      </a:spPr>
      <a:bodyPr lIns="91420" tIns="45713" rIns="91420" bIns="45713" rtlCol="0" anchor="ctr"/>
      <a:lstStyle>
        <a:defPPr algn="ctr">
          <a:defRPr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更多作品请在稻壳儿搜索艺随风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276AA"/>
      </a:accent1>
      <a:accent2>
        <a:srgbClr val="1689A0"/>
      </a:accent2>
      <a:accent3>
        <a:srgbClr val="3FA692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  <a:alpha val="99000"/>
          </a:schemeClr>
        </a:solidFill>
        <a:ln>
          <a:noFill/>
        </a:ln>
      </a:spPr>
      <a:bodyPr rtlCol="0" anchor="ctr"/>
      <a:lstStyle>
        <a:defPPr algn="ctr">
          <a:defRPr lang="zh-CN" altLang="en-US"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3367</TotalTime>
  <Words>2029</Words>
  <Application>Microsoft Office PowerPoint</Application>
  <PresentationFormat>自定义</PresentationFormat>
  <Paragraphs>447</Paragraphs>
  <Slides>28</Slides>
  <Notes>2</Notes>
  <HiddenSlides>0</HiddenSlides>
  <MMClips>2</MMClips>
  <ScaleCrop>false</ScaleCrop>
  <HeadingPairs>
    <vt:vector size="4" baseType="variant">
      <vt:variant>
        <vt:lpstr>主题</vt:lpstr>
      </vt:variant>
      <vt:variant>
        <vt:i4>12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千图网拥有20W+精美PPT模板 更多PPT模板下载至：www.58pic.com/office/ppt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9_Office 主题​​</vt:lpstr>
      <vt:lpstr>1_Office 主题​​</vt:lpstr>
      <vt:lpstr>10_Office 主题​​</vt:lpstr>
      <vt:lpstr>更多作品请在稻壳儿搜索艺随风</vt:lpstr>
      <vt:lpstr>PowerPoint 演示文稿</vt:lpstr>
      <vt:lpstr>8大产业协同：同心多圆，构建场景互联网</vt:lpstr>
      <vt:lpstr>1个零售核心：线上线下打通，重塑零售业态</vt:lpstr>
      <vt:lpstr>苏宁SMART智慧营销</vt:lpstr>
      <vt:lpstr>共享平台打造，多样化媒介业态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Zacomic Studios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Olvin Rivera</dc:creator>
  <cp:lastModifiedBy>Windows 用户</cp:lastModifiedBy>
  <cp:revision>1764</cp:revision>
  <dcterms:created xsi:type="dcterms:W3CDTF">2015-06-05T17:51:00Z</dcterms:created>
  <dcterms:modified xsi:type="dcterms:W3CDTF">2019-08-20T12:22:33Z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